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3" r:id="rId4"/>
    <p:sldId id="284" r:id="rId5"/>
    <p:sldId id="257" r:id="rId6"/>
    <p:sldId id="279" r:id="rId7"/>
    <p:sldId id="258" r:id="rId8"/>
    <p:sldId id="259" r:id="rId9"/>
    <p:sldId id="285" r:id="rId10"/>
    <p:sldId id="260" r:id="rId11"/>
    <p:sldId id="261" r:id="rId12"/>
    <p:sldId id="262" r:id="rId13"/>
    <p:sldId id="286" r:id="rId14"/>
    <p:sldId id="263" r:id="rId15"/>
    <p:sldId id="264" r:id="rId16"/>
    <p:sldId id="265" r:id="rId17"/>
    <p:sldId id="266" r:id="rId18"/>
    <p:sldId id="267" r:id="rId19"/>
    <p:sldId id="268" r:id="rId20"/>
    <p:sldId id="269" r:id="rId21"/>
    <p:sldId id="288" r:id="rId22"/>
    <p:sldId id="287" r:id="rId23"/>
    <p:sldId id="270" r:id="rId24"/>
    <p:sldId id="271" r:id="rId25"/>
    <p:sldId id="280" r:id="rId26"/>
    <p:sldId id="272" r:id="rId27"/>
    <p:sldId id="273" r:id="rId28"/>
    <p:sldId id="274" r:id="rId29"/>
    <p:sldId id="275" r:id="rId30"/>
    <p:sldId id="276" r:id="rId31"/>
    <p:sldId id="277" r:id="rId32"/>
    <p:sldId id="278" r:id="rId33"/>
  </p:sldIdLst>
  <p:sldSz cx="11880850" cy="7921625"/>
  <p:notesSz cx="6858000" cy="9144000"/>
  <p:defaultTextStyle>
    <a:defPPr>
      <a:defRPr lang="en-US"/>
    </a:defPPr>
    <a:lvl1pPr marL="0" algn="l" defTabSz="1131570" rtl="0" eaLnBrk="1" latinLnBrk="0" hangingPunct="1">
      <a:defRPr sz="2200" kern="1200">
        <a:solidFill>
          <a:schemeClr val="tx1"/>
        </a:solidFill>
        <a:latin typeface="+mn-lt"/>
        <a:ea typeface="+mn-ea"/>
        <a:cs typeface="+mn-cs"/>
      </a:defRPr>
    </a:lvl1pPr>
    <a:lvl2pPr marL="565785" algn="l" defTabSz="1131570" rtl="0" eaLnBrk="1" latinLnBrk="0" hangingPunct="1">
      <a:defRPr sz="2200" kern="1200">
        <a:solidFill>
          <a:schemeClr val="tx1"/>
        </a:solidFill>
        <a:latin typeface="+mn-lt"/>
        <a:ea typeface="+mn-ea"/>
        <a:cs typeface="+mn-cs"/>
      </a:defRPr>
    </a:lvl2pPr>
    <a:lvl3pPr marL="1131570" algn="l" defTabSz="1131570" rtl="0" eaLnBrk="1" latinLnBrk="0" hangingPunct="1">
      <a:defRPr sz="2200" kern="1200">
        <a:solidFill>
          <a:schemeClr val="tx1"/>
        </a:solidFill>
        <a:latin typeface="+mn-lt"/>
        <a:ea typeface="+mn-ea"/>
        <a:cs typeface="+mn-cs"/>
      </a:defRPr>
    </a:lvl3pPr>
    <a:lvl4pPr marL="1697355" algn="l" defTabSz="1131570" rtl="0" eaLnBrk="1" latinLnBrk="0" hangingPunct="1">
      <a:defRPr sz="2200" kern="1200">
        <a:solidFill>
          <a:schemeClr val="tx1"/>
        </a:solidFill>
        <a:latin typeface="+mn-lt"/>
        <a:ea typeface="+mn-ea"/>
        <a:cs typeface="+mn-cs"/>
      </a:defRPr>
    </a:lvl4pPr>
    <a:lvl5pPr marL="2263140" algn="l" defTabSz="1131570" rtl="0" eaLnBrk="1" latinLnBrk="0" hangingPunct="1">
      <a:defRPr sz="2200" kern="1200">
        <a:solidFill>
          <a:schemeClr val="tx1"/>
        </a:solidFill>
        <a:latin typeface="+mn-lt"/>
        <a:ea typeface="+mn-ea"/>
        <a:cs typeface="+mn-cs"/>
      </a:defRPr>
    </a:lvl5pPr>
    <a:lvl6pPr marL="2828925" algn="l" defTabSz="1131570" rtl="0" eaLnBrk="1" latinLnBrk="0" hangingPunct="1">
      <a:defRPr sz="2200" kern="1200">
        <a:solidFill>
          <a:schemeClr val="tx1"/>
        </a:solidFill>
        <a:latin typeface="+mn-lt"/>
        <a:ea typeface="+mn-ea"/>
        <a:cs typeface="+mn-cs"/>
      </a:defRPr>
    </a:lvl6pPr>
    <a:lvl7pPr marL="3394710" algn="l" defTabSz="1131570" rtl="0" eaLnBrk="1" latinLnBrk="0" hangingPunct="1">
      <a:defRPr sz="2200" kern="1200">
        <a:solidFill>
          <a:schemeClr val="tx1"/>
        </a:solidFill>
        <a:latin typeface="+mn-lt"/>
        <a:ea typeface="+mn-ea"/>
        <a:cs typeface="+mn-cs"/>
      </a:defRPr>
    </a:lvl7pPr>
    <a:lvl8pPr marL="3960495" algn="l" defTabSz="1131570" rtl="0" eaLnBrk="1" latinLnBrk="0" hangingPunct="1">
      <a:defRPr sz="2200" kern="1200">
        <a:solidFill>
          <a:schemeClr val="tx1"/>
        </a:solidFill>
        <a:latin typeface="+mn-lt"/>
        <a:ea typeface="+mn-ea"/>
        <a:cs typeface="+mn-cs"/>
      </a:defRPr>
    </a:lvl8pPr>
    <a:lvl9pPr marL="4526280" algn="l" defTabSz="113157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147" y="-77"/>
      </p:cViewPr>
      <p:guideLst>
        <p:guide orient="horz" pos="2495"/>
        <p:guide pos="374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064" y="2460839"/>
            <a:ext cx="10098723" cy="169801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128" y="4488921"/>
            <a:ext cx="8316595" cy="2024415"/>
          </a:xfrm>
        </p:spPr>
        <p:txBody>
          <a:bodyPr/>
          <a:lstStyle>
            <a:lvl1pPr marL="0" indent="0" algn="ctr">
              <a:buNone/>
              <a:defRPr>
                <a:solidFill>
                  <a:schemeClr val="tx1">
                    <a:tint val="75000"/>
                  </a:schemeClr>
                </a:solidFill>
              </a:defRPr>
            </a:lvl1pPr>
            <a:lvl2pPr marL="565785" indent="0" algn="ctr">
              <a:buNone/>
              <a:defRPr>
                <a:solidFill>
                  <a:schemeClr val="tx1">
                    <a:tint val="75000"/>
                  </a:schemeClr>
                </a:solidFill>
              </a:defRPr>
            </a:lvl2pPr>
            <a:lvl3pPr marL="1131570" indent="0" algn="ctr">
              <a:buNone/>
              <a:defRPr>
                <a:solidFill>
                  <a:schemeClr val="tx1">
                    <a:tint val="75000"/>
                  </a:schemeClr>
                </a:solidFill>
              </a:defRPr>
            </a:lvl3pPr>
            <a:lvl4pPr marL="1697355" indent="0" algn="ctr">
              <a:buNone/>
              <a:defRPr>
                <a:solidFill>
                  <a:schemeClr val="tx1">
                    <a:tint val="75000"/>
                  </a:schemeClr>
                </a:solidFill>
              </a:defRPr>
            </a:lvl4pPr>
            <a:lvl5pPr marL="2263140" indent="0" algn="ctr">
              <a:buNone/>
              <a:defRPr>
                <a:solidFill>
                  <a:schemeClr val="tx1">
                    <a:tint val="75000"/>
                  </a:schemeClr>
                </a:solidFill>
              </a:defRPr>
            </a:lvl5pPr>
            <a:lvl6pPr marL="2828925" indent="0" algn="ctr">
              <a:buNone/>
              <a:defRPr>
                <a:solidFill>
                  <a:schemeClr val="tx1">
                    <a:tint val="75000"/>
                  </a:schemeClr>
                </a:solidFill>
              </a:defRPr>
            </a:lvl6pPr>
            <a:lvl7pPr marL="3394710" indent="0" algn="ctr">
              <a:buNone/>
              <a:defRPr>
                <a:solidFill>
                  <a:schemeClr val="tx1">
                    <a:tint val="75000"/>
                  </a:schemeClr>
                </a:solidFill>
              </a:defRPr>
            </a:lvl7pPr>
            <a:lvl8pPr marL="3960495" indent="0" algn="ctr">
              <a:buNone/>
              <a:defRPr>
                <a:solidFill>
                  <a:schemeClr val="tx1">
                    <a:tint val="75000"/>
                  </a:schemeClr>
                </a:solidFill>
              </a:defRPr>
            </a:lvl8pPr>
            <a:lvl9pPr marL="45262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3616" y="317233"/>
            <a:ext cx="2673191" cy="675905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4042" y="317233"/>
            <a:ext cx="7821560" cy="67590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8505" y="5090378"/>
            <a:ext cx="10098723" cy="1573323"/>
          </a:xfrm>
        </p:spPr>
        <p:txBody>
          <a:bodyPr anchor="t"/>
          <a:lstStyle>
            <a:lvl1pPr algn="l">
              <a:defRPr sz="5000" b="1" cap="all"/>
            </a:lvl1pPr>
          </a:lstStyle>
          <a:p>
            <a:r>
              <a:rPr lang="en-US" smtClean="0"/>
              <a:t>Click to edit Master title style</a:t>
            </a:r>
            <a:endParaRPr lang="en-US"/>
          </a:p>
        </p:txBody>
      </p:sp>
      <p:sp>
        <p:nvSpPr>
          <p:cNvPr id="3" name="Text Placeholder 2"/>
          <p:cNvSpPr>
            <a:spLocks noGrp="1"/>
          </p:cNvSpPr>
          <p:nvPr>
            <p:ph type="body" idx="1"/>
          </p:nvPr>
        </p:nvSpPr>
        <p:spPr>
          <a:xfrm>
            <a:off x="938505" y="3357523"/>
            <a:ext cx="10098723" cy="1732855"/>
          </a:xfrm>
        </p:spPr>
        <p:txBody>
          <a:bodyPr anchor="b"/>
          <a:lstStyle>
            <a:lvl1pPr marL="0" indent="0">
              <a:buNone/>
              <a:defRPr sz="2500">
                <a:solidFill>
                  <a:schemeClr val="tx1">
                    <a:tint val="75000"/>
                  </a:schemeClr>
                </a:solidFill>
              </a:defRPr>
            </a:lvl1pPr>
            <a:lvl2pPr marL="565785" indent="0">
              <a:buNone/>
              <a:defRPr sz="2200">
                <a:solidFill>
                  <a:schemeClr val="tx1">
                    <a:tint val="75000"/>
                  </a:schemeClr>
                </a:solidFill>
              </a:defRPr>
            </a:lvl2pPr>
            <a:lvl3pPr marL="1131570" indent="0">
              <a:buNone/>
              <a:defRPr sz="2000">
                <a:solidFill>
                  <a:schemeClr val="tx1">
                    <a:tint val="75000"/>
                  </a:schemeClr>
                </a:solidFill>
              </a:defRPr>
            </a:lvl3pPr>
            <a:lvl4pPr marL="1697355" indent="0">
              <a:buNone/>
              <a:defRPr sz="1700">
                <a:solidFill>
                  <a:schemeClr val="tx1">
                    <a:tint val="75000"/>
                  </a:schemeClr>
                </a:solidFill>
              </a:defRPr>
            </a:lvl4pPr>
            <a:lvl5pPr marL="2263140" indent="0">
              <a:buNone/>
              <a:defRPr sz="1700">
                <a:solidFill>
                  <a:schemeClr val="tx1">
                    <a:tint val="75000"/>
                  </a:schemeClr>
                </a:solidFill>
              </a:defRPr>
            </a:lvl5pPr>
            <a:lvl6pPr marL="2828925" indent="0">
              <a:buNone/>
              <a:defRPr sz="1700">
                <a:solidFill>
                  <a:schemeClr val="tx1">
                    <a:tint val="75000"/>
                  </a:schemeClr>
                </a:solidFill>
              </a:defRPr>
            </a:lvl6pPr>
            <a:lvl7pPr marL="3394710" indent="0">
              <a:buNone/>
              <a:defRPr sz="1700">
                <a:solidFill>
                  <a:schemeClr val="tx1">
                    <a:tint val="75000"/>
                  </a:schemeClr>
                </a:solidFill>
              </a:defRPr>
            </a:lvl7pPr>
            <a:lvl8pPr marL="3960495" indent="0">
              <a:buNone/>
              <a:defRPr sz="1700">
                <a:solidFill>
                  <a:schemeClr val="tx1">
                    <a:tint val="75000"/>
                  </a:schemeClr>
                </a:solidFill>
              </a:defRPr>
            </a:lvl8pPr>
            <a:lvl9pPr marL="4526280"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94043" y="1848380"/>
            <a:ext cx="5247375" cy="5227906"/>
          </a:xfrm>
        </p:spPr>
        <p:txBody>
          <a:bodyPr/>
          <a:lstStyle>
            <a:lvl1pPr>
              <a:defRPr sz="3500"/>
            </a:lvl1pPr>
            <a:lvl2pPr>
              <a:defRPr sz="30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39432" y="1848380"/>
            <a:ext cx="5247375" cy="5227906"/>
          </a:xfrm>
        </p:spPr>
        <p:txBody>
          <a:bodyPr/>
          <a:lstStyle>
            <a:lvl1pPr>
              <a:defRPr sz="3500"/>
            </a:lvl1pPr>
            <a:lvl2pPr>
              <a:defRPr sz="30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4042" y="1773198"/>
            <a:ext cx="5249439" cy="738984"/>
          </a:xfrm>
        </p:spPr>
        <p:txBody>
          <a:bodyPr anchor="b"/>
          <a:lstStyle>
            <a:lvl1pPr marL="0" indent="0">
              <a:buNone/>
              <a:defRPr sz="3000" b="1"/>
            </a:lvl1pPr>
            <a:lvl2pPr marL="565785" indent="0">
              <a:buNone/>
              <a:defRPr sz="2500" b="1"/>
            </a:lvl2pPr>
            <a:lvl3pPr marL="1131570" indent="0">
              <a:buNone/>
              <a:defRPr sz="2200" b="1"/>
            </a:lvl3pPr>
            <a:lvl4pPr marL="1697355" indent="0">
              <a:buNone/>
              <a:defRPr sz="2000" b="1"/>
            </a:lvl4pPr>
            <a:lvl5pPr marL="2263140" indent="0">
              <a:buNone/>
              <a:defRPr sz="2000" b="1"/>
            </a:lvl5pPr>
            <a:lvl6pPr marL="2828925" indent="0">
              <a:buNone/>
              <a:defRPr sz="2000" b="1"/>
            </a:lvl6pPr>
            <a:lvl7pPr marL="3394710" indent="0">
              <a:buNone/>
              <a:defRPr sz="2000" b="1"/>
            </a:lvl7pPr>
            <a:lvl8pPr marL="3960495" indent="0">
              <a:buNone/>
              <a:defRPr sz="2000" b="1"/>
            </a:lvl8pPr>
            <a:lvl9pPr marL="4526280"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594042" y="2512182"/>
            <a:ext cx="5249439" cy="4564104"/>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5307" y="1773198"/>
            <a:ext cx="5251501" cy="738984"/>
          </a:xfrm>
        </p:spPr>
        <p:txBody>
          <a:bodyPr anchor="b"/>
          <a:lstStyle>
            <a:lvl1pPr marL="0" indent="0">
              <a:buNone/>
              <a:defRPr sz="3000" b="1"/>
            </a:lvl1pPr>
            <a:lvl2pPr marL="565785" indent="0">
              <a:buNone/>
              <a:defRPr sz="2500" b="1"/>
            </a:lvl2pPr>
            <a:lvl3pPr marL="1131570" indent="0">
              <a:buNone/>
              <a:defRPr sz="2200" b="1"/>
            </a:lvl3pPr>
            <a:lvl4pPr marL="1697355" indent="0">
              <a:buNone/>
              <a:defRPr sz="2000" b="1"/>
            </a:lvl4pPr>
            <a:lvl5pPr marL="2263140" indent="0">
              <a:buNone/>
              <a:defRPr sz="2000" b="1"/>
            </a:lvl5pPr>
            <a:lvl6pPr marL="2828925" indent="0">
              <a:buNone/>
              <a:defRPr sz="2000" b="1"/>
            </a:lvl6pPr>
            <a:lvl7pPr marL="3394710" indent="0">
              <a:buNone/>
              <a:defRPr sz="2000" b="1"/>
            </a:lvl7pPr>
            <a:lvl8pPr marL="3960495" indent="0">
              <a:buNone/>
              <a:defRPr sz="2000" b="1"/>
            </a:lvl8pPr>
            <a:lvl9pPr marL="4526280"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6035307" y="2512182"/>
            <a:ext cx="5251501" cy="4564104"/>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043" y="315398"/>
            <a:ext cx="3908718" cy="1342275"/>
          </a:xfrm>
        </p:spPr>
        <p:txBody>
          <a:bodyPr anchor="b"/>
          <a:lstStyle>
            <a:lvl1pPr algn="l">
              <a:defRPr sz="2500" b="1"/>
            </a:lvl1pPr>
          </a:lstStyle>
          <a:p>
            <a:r>
              <a:rPr lang="en-US" smtClean="0"/>
              <a:t>Click to edit Master title style</a:t>
            </a:r>
            <a:endParaRPr lang="en-US"/>
          </a:p>
        </p:txBody>
      </p:sp>
      <p:sp>
        <p:nvSpPr>
          <p:cNvPr id="3" name="Content Placeholder 2"/>
          <p:cNvSpPr>
            <a:spLocks noGrp="1"/>
          </p:cNvSpPr>
          <p:nvPr>
            <p:ph idx="1"/>
          </p:nvPr>
        </p:nvSpPr>
        <p:spPr>
          <a:xfrm>
            <a:off x="4645082" y="315399"/>
            <a:ext cx="6641725" cy="6760887"/>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4043" y="1657674"/>
            <a:ext cx="3908718" cy="5418612"/>
          </a:xfrm>
        </p:spPr>
        <p:txBody>
          <a:bodyPr/>
          <a:lstStyle>
            <a:lvl1pPr marL="0" indent="0">
              <a:buNone/>
              <a:defRPr sz="1700"/>
            </a:lvl1pPr>
            <a:lvl2pPr marL="565785" indent="0">
              <a:buNone/>
              <a:defRPr sz="1500"/>
            </a:lvl2pPr>
            <a:lvl3pPr marL="1131570" indent="0">
              <a:buNone/>
              <a:defRPr sz="1200"/>
            </a:lvl3pPr>
            <a:lvl4pPr marL="1697355" indent="0">
              <a:buNone/>
              <a:defRPr sz="1100"/>
            </a:lvl4pPr>
            <a:lvl5pPr marL="2263140" indent="0">
              <a:buNone/>
              <a:defRPr sz="1100"/>
            </a:lvl5pPr>
            <a:lvl6pPr marL="2828925" indent="0">
              <a:buNone/>
              <a:defRPr sz="1100"/>
            </a:lvl6pPr>
            <a:lvl7pPr marL="3394710" indent="0">
              <a:buNone/>
              <a:defRPr sz="1100"/>
            </a:lvl7pPr>
            <a:lvl8pPr marL="3960495" indent="0">
              <a:buNone/>
              <a:defRPr sz="1100"/>
            </a:lvl8pPr>
            <a:lvl9pPr marL="452628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8730" y="5545137"/>
            <a:ext cx="7128510" cy="654635"/>
          </a:xfrm>
        </p:spPr>
        <p:txBody>
          <a:bodyPr anchor="b"/>
          <a:lstStyle>
            <a:lvl1pPr algn="l">
              <a:defRPr sz="2500" b="1"/>
            </a:lvl1pPr>
          </a:lstStyle>
          <a:p>
            <a:r>
              <a:rPr lang="en-US" smtClean="0"/>
              <a:t>Click to edit Master title style</a:t>
            </a:r>
            <a:endParaRPr lang="en-US"/>
          </a:p>
        </p:txBody>
      </p:sp>
      <p:sp>
        <p:nvSpPr>
          <p:cNvPr id="3" name="Picture Placeholder 2"/>
          <p:cNvSpPr>
            <a:spLocks noGrp="1"/>
          </p:cNvSpPr>
          <p:nvPr>
            <p:ph type="pic" idx="1"/>
          </p:nvPr>
        </p:nvSpPr>
        <p:spPr>
          <a:xfrm>
            <a:off x="2328730" y="707812"/>
            <a:ext cx="7128510" cy="4752975"/>
          </a:xfrm>
        </p:spPr>
        <p:txBody>
          <a:bodyPr/>
          <a:lstStyle>
            <a:lvl1pPr marL="0" indent="0">
              <a:buNone/>
              <a:defRPr sz="4000"/>
            </a:lvl1pPr>
            <a:lvl2pPr marL="565785" indent="0">
              <a:buNone/>
              <a:defRPr sz="3500"/>
            </a:lvl2pPr>
            <a:lvl3pPr marL="1131570" indent="0">
              <a:buNone/>
              <a:defRPr sz="3000"/>
            </a:lvl3pPr>
            <a:lvl4pPr marL="1697355" indent="0">
              <a:buNone/>
              <a:defRPr sz="2500"/>
            </a:lvl4pPr>
            <a:lvl5pPr marL="2263140" indent="0">
              <a:buNone/>
              <a:defRPr sz="2500"/>
            </a:lvl5pPr>
            <a:lvl6pPr marL="2828925" indent="0">
              <a:buNone/>
              <a:defRPr sz="2500"/>
            </a:lvl6pPr>
            <a:lvl7pPr marL="3394710" indent="0">
              <a:buNone/>
              <a:defRPr sz="2500"/>
            </a:lvl7pPr>
            <a:lvl8pPr marL="3960495" indent="0">
              <a:buNone/>
              <a:defRPr sz="2500"/>
            </a:lvl8pPr>
            <a:lvl9pPr marL="4526280" indent="0">
              <a:buNone/>
              <a:defRPr sz="2500"/>
            </a:lvl9pPr>
          </a:lstStyle>
          <a:p>
            <a:endParaRPr lang="en-US"/>
          </a:p>
        </p:txBody>
      </p:sp>
      <p:sp>
        <p:nvSpPr>
          <p:cNvPr id="4" name="Text Placeholder 3"/>
          <p:cNvSpPr>
            <a:spLocks noGrp="1"/>
          </p:cNvSpPr>
          <p:nvPr>
            <p:ph type="body" sz="half" idx="2"/>
          </p:nvPr>
        </p:nvSpPr>
        <p:spPr>
          <a:xfrm>
            <a:off x="2328730" y="6199772"/>
            <a:ext cx="7128510" cy="929690"/>
          </a:xfrm>
        </p:spPr>
        <p:txBody>
          <a:bodyPr/>
          <a:lstStyle>
            <a:lvl1pPr marL="0" indent="0">
              <a:buNone/>
              <a:defRPr sz="1700"/>
            </a:lvl1pPr>
            <a:lvl2pPr marL="565785" indent="0">
              <a:buNone/>
              <a:defRPr sz="1500"/>
            </a:lvl2pPr>
            <a:lvl3pPr marL="1131570" indent="0">
              <a:buNone/>
              <a:defRPr sz="1200"/>
            </a:lvl3pPr>
            <a:lvl4pPr marL="1697355" indent="0">
              <a:buNone/>
              <a:defRPr sz="1100"/>
            </a:lvl4pPr>
            <a:lvl5pPr marL="2263140" indent="0">
              <a:buNone/>
              <a:defRPr sz="1100"/>
            </a:lvl5pPr>
            <a:lvl6pPr marL="2828925" indent="0">
              <a:buNone/>
              <a:defRPr sz="1100"/>
            </a:lvl6pPr>
            <a:lvl7pPr marL="3394710" indent="0">
              <a:buNone/>
              <a:defRPr sz="1100"/>
            </a:lvl7pPr>
            <a:lvl8pPr marL="3960495" indent="0">
              <a:buNone/>
              <a:defRPr sz="1100"/>
            </a:lvl8pPr>
            <a:lvl9pPr marL="452628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043" y="317232"/>
            <a:ext cx="10692765" cy="1320271"/>
          </a:xfrm>
          <a:prstGeom prst="rect">
            <a:avLst/>
          </a:prstGeom>
        </p:spPr>
        <p:txBody>
          <a:bodyPr vert="horz" lIns="113157" tIns="56579" rIns="113157" bIns="565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94043" y="1848380"/>
            <a:ext cx="10692765" cy="5227906"/>
          </a:xfrm>
          <a:prstGeom prst="rect">
            <a:avLst/>
          </a:prstGeom>
        </p:spPr>
        <p:txBody>
          <a:bodyPr vert="horz" lIns="113157" tIns="56579" rIns="113157" bIns="565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94043" y="7342173"/>
            <a:ext cx="2772198" cy="421753"/>
          </a:xfrm>
          <a:prstGeom prst="rect">
            <a:avLst/>
          </a:prstGeom>
        </p:spPr>
        <p:txBody>
          <a:bodyPr vert="horz" lIns="113157" tIns="56579" rIns="113157" bIns="56579" rtlCol="0" anchor="ctr"/>
          <a:lstStyle>
            <a:lvl1pPr algn="l">
              <a:defRPr sz="1500">
                <a:solidFill>
                  <a:schemeClr val="tx1">
                    <a:tint val="75000"/>
                  </a:schemeClr>
                </a:solidFill>
              </a:defRPr>
            </a:lvl1pPr>
          </a:lstStyle>
          <a:p>
            <a:fld id="{1D8BD707-D9CF-40AE-B4C6-C98DA3205C09}" type="datetimeFigureOut">
              <a:rPr lang="en-US" smtClean="0"/>
              <a:pPr/>
              <a:t>4/17/2017</a:t>
            </a:fld>
            <a:endParaRPr lang="en-US"/>
          </a:p>
        </p:txBody>
      </p:sp>
      <p:sp>
        <p:nvSpPr>
          <p:cNvPr id="5" name="Footer Placeholder 4"/>
          <p:cNvSpPr>
            <a:spLocks noGrp="1"/>
          </p:cNvSpPr>
          <p:nvPr>
            <p:ph type="ftr" sz="quarter" idx="3"/>
          </p:nvPr>
        </p:nvSpPr>
        <p:spPr>
          <a:xfrm>
            <a:off x="4059291" y="7342173"/>
            <a:ext cx="3762269" cy="421753"/>
          </a:xfrm>
          <a:prstGeom prst="rect">
            <a:avLst/>
          </a:prstGeom>
        </p:spPr>
        <p:txBody>
          <a:bodyPr vert="horz" lIns="113157" tIns="56579" rIns="113157" bIns="56579"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14609" y="7342173"/>
            <a:ext cx="2772198" cy="421753"/>
          </a:xfrm>
          <a:prstGeom prst="rect">
            <a:avLst/>
          </a:prstGeom>
        </p:spPr>
        <p:txBody>
          <a:bodyPr vert="horz" lIns="113157" tIns="56579" rIns="113157" bIns="56579" rtlCol="0" anchor="ctr"/>
          <a:lstStyle>
            <a:lvl1pPr algn="r">
              <a:defRPr sz="15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31570" rtl="0" eaLnBrk="1" latinLnBrk="0" hangingPunct="1">
        <a:spcBef>
          <a:spcPct val="0"/>
        </a:spcBef>
        <a:buNone/>
        <a:defRPr sz="5400" kern="1200">
          <a:solidFill>
            <a:schemeClr val="tx1"/>
          </a:solidFill>
          <a:latin typeface="+mj-lt"/>
          <a:ea typeface="+mj-ea"/>
          <a:cs typeface="+mj-cs"/>
        </a:defRPr>
      </a:lvl1pPr>
    </p:titleStyle>
    <p:bodyStyle>
      <a:lvl1pPr marL="424339" indent="-424339" algn="l" defTabSz="1131570" rtl="0" eaLnBrk="1" latinLnBrk="0" hangingPunct="1">
        <a:spcBef>
          <a:spcPct val="20000"/>
        </a:spcBef>
        <a:buFont typeface="Arial" pitchFamily="34" charset="0"/>
        <a:buChar char="•"/>
        <a:defRPr sz="4000" kern="1200">
          <a:solidFill>
            <a:schemeClr val="tx1"/>
          </a:solidFill>
          <a:latin typeface="+mn-lt"/>
          <a:ea typeface="+mn-ea"/>
          <a:cs typeface="+mn-cs"/>
        </a:defRPr>
      </a:lvl1pPr>
      <a:lvl2pPr marL="919401" indent="-353616" algn="l" defTabSz="1131570" rtl="0" eaLnBrk="1" latinLnBrk="0" hangingPunct="1">
        <a:spcBef>
          <a:spcPct val="20000"/>
        </a:spcBef>
        <a:buFont typeface="Arial" pitchFamily="34" charset="0"/>
        <a:buChar char="–"/>
        <a:defRPr sz="3500" kern="1200">
          <a:solidFill>
            <a:schemeClr val="tx1"/>
          </a:solidFill>
          <a:latin typeface="+mn-lt"/>
          <a:ea typeface="+mn-ea"/>
          <a:cs typeface="+mn-cs"/>
        </a:defRPr>
      </a:lvl2pPr>
      <a:lvl3pPr marL="1414463" indent="-282893" algn="l" defTabSz="1131570" rtl="0" eaLnBrk="1" latinLnBrk="0" hangingPunct="1">
        <a:spcBef>
          <a:spcPct val="20000"/>
        </a:spcBef>
        <a:buFont typeface="Arial" pitchFamily="34" charset="0"/>
        <a:buChar char="•"/>
        <a:defRPr sz="3000" kern="1200">
          <a:solidFill>
            <a:schemeClr val="tx1"/>
          </a:solidFill>
          <a:latin typeface="+mn-lt"/>
          <a:ea typeface="+mn-ea"/>
          <a:cs typeface="+mn-cs"/>
        </a:defRPr>
      </a:lvl3pPr>
      <a:lvl4pPr marL="1980248"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4pPr>
      <a:lvl5pPr marL="2546033"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5pPr>
      <a:lvl6pPr marL="3111818"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677603"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243388"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809173" indent="-282893" algn="l" defTabSz="1131570" rtl="0" eaLnBrk="1" latinLnBrk="0" hangingPunct="1">
        <a:spcBef>
          <a:spcPct val="20000"/>
        </a:spcBef>
        <a:buFont typeface="Arial" pitchFamily="34" charset="0"/>
        <a:buChar char="•"/>
        <a:defRPr sz="2500" kern="1200">
          <a:solidFill>
            <a:schemeClr val="tx1"/>
          </a:solidFill>
          <a:latin typeface="+mn-lt"/>
          <a:ea typeface="+mn-ea"/>
          <a:cs typeface="+mn-cs"/>
        </a:defRPr>
      </a:lvl9pPr>
    </p:bodyStyle>
    <p:otherStyle>
      <a:defPPr>
        <a:defRPr lang="en-US"/>
      </a:defPPr>
      <a:lvl1pPr marL="0" algn="l" defTabSz="1131570" rtl="0" eaLnBrk="1" latinLnBrk="0" hangingPunct="1">
        <a:defRPr sz="2200" kern="1200">
          <a:solidFill>
            <a:schemeClr val="tx1"/>
          </a:solidFill>
          <a:latin typeface="+mn-lt"/>
          <a:ea typeface="+mn-ea"/>
          <a:cs typeface="+mn-cs"/>
        </a:defRPr>
      </a:lvl1pPr>
      <a:lvl2pPr marL="565785" algn="l" defTabSz="1131570" rtl="0" eaLnBrk="1" latinLnBrk="0" hangingPunct="1">
        <a:defRPr sz="2200" kern="1200">
          <a:solidFill>
            <a:schemeClr val="tx1"/>
          </a:solidFill>
          <a:latin typeface="+mn-lt"/>
          <a:ea typeface="+mn-ea"/>
          <a:cs typeface="+mn-cs"/>
        </a:defRPr>
      </a:lvl2pPr>
      <a:lvl3pPr marL="1131570" algn="l" defTabSz="1131570" rtl="0" eaLnBrk="1" latinLnBrk="0" hangingPunct="1">
        <a:defRPr sz="2200" kern="1200">
          <a:solidFill>
            <a:schemeClr val="tx1"/>
          </a:solidFill>
          <a:latin typeface="+mn-lt"/>
          <a:ea typeface="+mn-ea"/>
          <a:cs typeface="+mn-cs"/>
        </a:defRPr>
      </a:lvl3pPr>
      <a:lvl4pPr marL="1697355" algn="l" defTabSz="1131570" rtl="0" eaLnBrk="1" latinLnBrk="0" hangingPunct="1">
        <a:defRPr sz="2200" kern="1200">
          <a:solidFill>
            <a:schemeClr val="tx1"/>
          </a:solidFill>
          <a:latin typeface="+mn-lt"/>
          <a:ea typeface="+mn-ea"/>
          <a:cs typeface="+mn-cs"/>
        </a:defRPr>
      </a:lvl4pPr>
      <a:lvl5pPr marL="2263140" algn="l" defTabSz="1131570" rtl="0" eaLnBrk="1" latinLnBrk="0" hangingPunct="1">
        <a:defRPr sz="2200" kern="1200">
          <a:solidFill>
            <a:schemeClr val="tx1"/>
          </a:solidFill>
          <a:latin typeface="+mn-lt"/>
          <a:ea typeface="+mn-ea"/>
          <a:cs typeface="+mn-cs"/>
        </a:defRPr>
      </a:lvl5pPr>
      <a:lvl6pPr marL="2828925" algn="l" defTabSz="1131570" rtl="0" eaLnBrk="1" latinLnBrk="0" hangingPunct="1">
        <a:defRPr sz="2200" kern="1200">
          <a:solidFill>
            <a:schemeClr val="tx1"/>
          </a:solidFill>
          <a:latin typeface="+mn-lt"/>
          <a:ea typeface="+mn-ea"/>
          <a:cs typeface="+mn-cs"/>
        </a:defRPr>
      </a:lvl6pPr>
      <a:lvl7pPr marL="3394710" algn="l" defTabSz="1131570" rtl="0" eaLnBrk="1" latinLnBrk="0" hangingPunct="1">
        <a:defRPr sz="2200" kern="1200">
          <a:solidFill>
            <a:schemeClr val="tx1"/>
          </a:solidFill>
          <a:latin typeface="+mn-lt"/>
          <a:ea typeface="+mn-ea"/>
          <a:cs typeface="+mn-cs"/>
        </a:defRPr>
      </a:lvl7pPr>
      <a:lvl8pPr marL="3960495" algn="l" defTabSz="1131570" rtl="0" eaLnBrk="1" latinLnBrk="0" hangingPunct="1">
        <a:defRPr sz="2200" kern="1200">
          <a:solidFill>
            <a:schemeClr val="tx1"/>
          </a:solidFill>
          <a:latin typeface="+mn-lt"/>
          <a:ea typeface="+mn-ea"/>
          <a:cs typeface="+mn-cs"/>
        </a:defRPr>
      </a:lvl8pPr>
      <a:lvl9pPr marL="4526280" algn="l" defTabSz="1131570"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b="1" dirty="0">
                <a:solidFill>
                  <a:srgbClr val="92D050"/>
                </a:solidFill>
              </a:rPr>
              <a:t>Drugs acting on the GIT.</a:t>
            </a:r>
            <a:r>
              <a:rPr lang="en-US" sz="8000" dirty="0">
                <a:solidFill>
                  <a:srgbClr val="92D050"/>
                </a:solidFill>
              </a:rPr>
              <a:t/>
            </a:r>
            <a:br>
              <a:rPr lang="en-US" sz="8000" dirty="0">
                <a:solidFill>
                  <a:srgbClr val="92D050"/>
                </a:solidFill>
              </a:rPr>
            </a:br>
            <a:endParaRPr lang="en-US" sz="8000" dirty="0">
              <a:solidFill>
                <a:srgbClr val="92D05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39016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7" y="531812"/>
            <a:ext cx="11707368" cy="5227906"/>
          </a:xfrm>
        </p:spPr>
        <p:txBody>
          <a:bodyPr/>
          <a:lstStyle/>
          <a:p>
            <a:pPr algn="just"/>
            <a:r>
              <a:rPr lang="en-US" dirty="0">
                <a:latin typeface="Times New Roman" pitchFamily="18" charset="0"/>
                <a:cs typeface="Times New Roman" pitchFamily="18" charset="0"/>
              </a:rPr>
              <a:t>The four drugs used </a:t>
            </a:r>
            <a:r>
              <a:rPr lang="en-US" b="1" dirty="0">
                <a:solidFill>
                  <a:schemeClr val="accent6">
                    <a:lumMod val="75000"/>
                  </a:schemeClr>
                </a:solidFill>
                <a:latin typeface="Times New Roman" pitchFamily="18" charset="0"/>
                <a:cs typeface="Times New Roman" pitchFamily="18" charset="0"/>
              </a:rPr>
              <a:t>cimetidine, ranitidine, famotidine, and </a:t>
            </a:r>
            <a:r>
              <a:rPr lang="en-US" b="1" dirty="0" err="1">
                <a:solidFill>
                  <a:schemeClr val="accent6">
                    <a:lumMod val="75000"/>
                  </a:schemeClr>
                </a:solidFill>
                <a:latin typeface="Times New Roman" pitchFamily="18" charset="0"/>
                <a:cs typeface="Times New Roman" pitchFamily="18" charset="0"/>
              </a:rPr>
              <a:t>nizatidine</a:t>
            </a:r>
            <a:r>
              <a:rPr lang="en-US" dirty="0">
                <a:latin typeface="Times New Roman" pitchFamily="18" charset="0"/>
                <a:cs typeface="Times New Roman" pitchFamily="18" charset="0"/>
              </a:rPr>
              <a:t>—potently inhibit (greater than 90%) </a:t>
            </a:r>
            <a:r>
              <a:rPr lang="en-US" b="1" u="sng" dirty="0">
                <a:latin typeface="Times New Roman" pitchFamily="18" charset="0"/>
                <a:cs typeface="Times New Roman" pitchFamily="18" charset="0"/>
              </a:rPr>
              <a:t>basal, food-stimulated, and nocturnal secretion of gastric acid. </a:t>
            </a:r>
            <a:endParaRPr lang="en-US" b="1" u="sng" dirty="0" smtClean="0">
              <a:latin typeface="Times New Roman" pitchFamily="18" charset="0"/>
              <a:cs typeface="Times New Roman" pitchFamily="18" charset="0"/>
            </a:endParaRPr>
          </a:p>
          <a:p>
            <a:pPr algn="just"/>
            <a:endParaRPr lang="en-US" b="1" u="sng"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Cimetidine </a:t>
            </a:r>
            <a:r>
              <a:rPr lang="en-US" dirty="0">
                <a:latin typeface="Times New Roman" pitchFamily="18" charset="0"/>
                <a:cs typeface="Times New Roman" pitchFamily="18" charset="0"/>
              </a:rPr>
              <a:t>was the first histamine </a:t>
            </a:r>
            <a:r>
              <a:rPr lang="en-US" dirty="0" smtClean="0">
                <a:latin typeface="Times New Roman" pitchFamily="18" charset="0"/>
                <a:cs typeface="Times New Roman" pitchFamily="18" charset="0"/>
              </a:rPr>
              <a:t>H2-receptor.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32657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5425" y="1848380"/>
            <a:ext cx="11506200" cy="5227906"/>
          </a:xfrm>
        </p:spPr>
        <p:txBody>
          <a:bodyPr>
            <a:normAutofit/>
          </a:bodyPr>
          <a:lstStyle/>
          <a:p>
            <a:pPr marL="0" indent="0" algn="just">
              <a:buNone/>
            </a:pPr>
            <a:r>
              <a:rPr lang="en-US" b="1" dirty="0">
                <a:latin typeface="Times New Roman" pitchFamily="18" charset="0"/>
                <a:cs typeface="Times New Roman" pitchFamily="18" charset="0"/>
              </a:rPr>
              <a:t>1. Actions:</a:t>
            </a:r>
            <a:r>
              <a:rPr lang="en-US" dirty="0">
                <a:latin typeface="Times New Roman" pitchFamily="18" charset="0"/>
                <a:cs typeface="Times New Roman" pitchFamily="18" charset="0"/>
              </a:rPr>
              <a:t> The histamine H2-receptor antagonists act selectively on H2 receptors in the stomach, but they have no effect on H1 receptors. They are competitive antagonists of histamine and are fully reversible. </a:t>
            </a:r>
          </a:p>
          <a:p>
            <a:pPr marL="0" indent="0" algn="just">
              <a:buNone/>
            </a:pP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9225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5612"/>
            <a:ext cx="11734800" cy="5227906"/>
          </a:xfrm>
        </p:spPr>
        <p:txBody>
          <a:bodyPr>
            <a:noAutofit/>
          </a:bodyPr>
          <a:lstStyle/>
          <a:p>
            <a:pPr marL="0" indent="0" algn="just">
              <a:buNone/>
            </a:pPr>
            <a:r>
              <a:rPr lang="en-US" sz="4800" b="1" dirty="0">
                <a:solidFill>
                  <a:srgbClr val="FF0000"/>
                </a:solidFill>
              </a:rPr>
              <a:t>2. Therapeutic uses:</a:t>
            </a:r>
            <a:r>
              <a:rPr lang="en-US" sz="4800" dirty="0">
                <a:solidFill>
                  <a:srgbClr val="FF0000"/>
                </a:solidFill>
              </a:rPr>
              <a:t> </a:t>
            </a:r>
            <a:endParaRPr lang="en-US" sz="3600" dirty="0"/>
          </a:p>
          <a:p>
            <a:pPr marL="0" indent="0" algn="just">
              <a:buNone/>
            </a:pPr>
            <a:r>
              <a:rPr lang="en-US" b="1" dirty="0">
                <a:solidFill>
                  <a:srgbClr val="0070C0"/>
                </a:solidFill>
                <a:latin typeface="Times New Roman" pitchFamily="18" charset="0"/>
                <a:cs typeface="Times New Roman" pitchFamily="18" charset="0"/>
              </a:rPr>
              <a:t>a. Peptic ulcers: </a:t>
            </a:r>
            <a:r>
              <a:rPr lang="en-US" dirty="0" smtClean="0">
                <a:latin typeface="Times New Roman" pitchFamily="18" charset="0"/>
                <a:cs typeface="Times New Roman" pitchFamily="18" charset="0"/>
              </a:rPr>
              <a:t>healing </a:t>
            </a:r>
            <a:r>
              <a:rPr lang="en-US" dirty="0">
                <a:latin typeface="Times New Roman" pitchFamily="18" charset="0"/>
                <a:cs typeface="Times New Roman" pitchFamily="18" charset="0"/>
              </a:rPr>
              <a:t>of duodenal and gastric </a:t>
            </a:r>
            <a:r>
              <a:rPr lang="en-US" dirty="0" smtClean="0">
                <a:latin typeface="Times New Roman" pitchFamily="18" charset="0"/>
                <a:cs typeface="Times New Roman" pitchFamily="18" charset="0"/>
              </a:rPr>
              <a:t>ulcers.</a:t>
            </a:r>
          </a:p>
          <a:p>
            <a:pPr algn="just"/>
            <a:r>
              <a:rPr lang="en-US" dirty="0" smtClean="0">
                <a:latin typeface="Times New Roman" pitchFamily="18" charset="0"/>
                <a:cs typeface="Times New Roman" pitchFamily="18" charset="0"/>
              </a:rPr>
              <a:t>Patients </a:t>
            </a:r>
            <a:r>
              <a:rPr lang="en-US" dirty="0">
                <a:latin typeface="Times New Roman" pitchFamily="18" charset="0"/>
                <a:cs typeface="Times New Roman" pitchFamily="18" charset="0"/>
              </a:rPr>
              <a:t>with NSAID-induced ulcers should be treated with </a:t>
            </a:r>
            <a:r>
              <a:rPr lang="en-US" dirty="0" smtClean="0">
                <a:latin typeface="Times New Roman" pitchFamily="18" charset="0"/>
                <a:cs typeface="Times New Roman" pitchFamily="18" charset="0"/>
              </a:rPr>
              <a:t>PPIs.</a:t>
            </a:r>
          </a:p>
          <a:p>
            <a:pPr marL="0" indent="0" algn="just">
              <a:buNone/>
            </a:pPr>
            <a:r>
              <a:rPr lang="en-US" b="1" dirty="0">
                <a:solidFill>
                  <a:srgbClr val="0070C0"/>
                </a:solidFill>
                <a:latin typeface="Times New Roman" pitchFamily="18" charset="0"/>
                <a:cs typeface="Times New Roman" pitchFamily="18" charset="0"/>
              </a:rPr>
              <a:t>b</a:t>
            </a:r>
            <a:r>
              <a:rPr lang="en-US" b="1" dirty="0">
                <a:solidFill>
                  <a:srgbClr val="0070C0"/>
                </a:solidFill>
                <a:latin typeface="Times New Roman" pitchFamily="18" charset="0"/>
                <a:cs typeface="Times New Roman" pitchFamily="18" charset="0"/>
              </a:rPr>
              <a:t>. </a:t>
            </a:r>
            <a:r>
              <a:rPr lang="en-US" b="1" dirty="0">
                <a:solidFill>
                  <a:srgbClr val="0070C0"/>
                </a:solidFill>
                <a:latin typeface="Times New Roman" pitchFamily="18" charset="0"/>
                <a:cs typeface="Times New Roman" pitchFamily="18" charset="0"/>
              </a:rPr>
              <a:t>Acute stress ulcers: </a:t>
            </a:r>
            <a:r>
              <a:rPr lang="en-US" dirty="0">
                <a:latin typeface="Times New Roman" pitchFamily="18" charset="0"/>
                <a:cs typeface="Times New Roman" pitchFamily="18" charset="0"/>
              </a:rPr>
              <a:t>These drugs are given as an intravenous infusion to prevent and manage acute stress ulcers associated with high-risk patients in intensive care </a:t>
            </a:r>
            <a:r>
              <a:rPr lang="en-US" dirty="0" smtClean="0">
                <a:latin typeface="Times New Roman" pitchFamily="18" charset="0"/>
                <a:cs typeface="Times New Roman" pitchFamily="18" charset="0"/>
              </a:rPr>
              <a:t>units</a:t>
            </a:r>
            <a:r>
              <a:rPr lang="en-US" dirty="0" smtClean="0">
                <a:latin typeface="Times New Roman" pitchFamily="18" charset="0"/>
                <a:cs typeface="Times New Roman" pitchFamily="18" charset="0"/>
              </a:rPr>
              <a:t>.</a:t>
            </a:r>
          </a:p>
          <a:p>
            <a:pPr marL="0" indent="0" algn="just">
              <a:buNone/>
            </a:pPr>
            <a:r>
              <a:rPr lang="en-US" b="1" dirty="0">
                <a:solidFill>
                  <a:srgbClr val="0070C0"/>
                </a:solidFill>
                <a:latin typeface="Times New Roman" pitchFamily="18" charset="0"/>
                <a:cs typeface="Times New Roman" pitchFamily="18" charset="0"/>
              </a:rPr>
              <a:t>c. </a:t>
            </a:r>
            <a:r>
              <a:rPr lang="en-US" b="1" dirty="0" err="1">
                <a:solidFill>
                  <a:srgbClr val="0070C0"/>
                </a:solidFill>
                <a:latin typeface="Times New Roman" pitchFamily="18" charset="0"/>
                <a:cs typeface="Times New Roman" pitchFamily="18" charset="0"/>
              </a:rPr>
              <a:t>Gastroesophageal</a:t>
            </a:r>
            <a:r>
              <a:rPr lang="en-US" b="1" dirty="0">
                <a:solidFill>
                  <a:srgbClr val="0070C0"/>
                </a:solidFill>
                <a:latin typeface="Times New Roman" pitchFamily="18" charset="0"/>
                <a:cs typeface="Times New Roman" pitchFamily="18" charset="0"/>
              </a:rPr>
              <a:t> reflux disease (GERD): </a:t>
            </a:r>
            <a:r>
              <a:rPr lang="en-US" dirty="0"/>
              <a:t>Low doses of H2 </a:t>
            </a:r>
            <a:r>
              <a:rPr lang="en-US" dirty="0" smtClean="0"/>
              <a:t>antagonists </a:t>
            </a:r>
            <a:r>
              <a:rPr lang="en-US" dirty="0"/>
              <a:t>for over-the-counter sale, are effective for the treatment of heartburn (</a:t>
            </a:r>
            <a:r>
              <a:rPr lang="en-US" dirty="0" smtClean="0"/>
              <a:t>GERD).</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 </a:t>
            </a:r>
          </a:p>
          <a:p>
            <a:pPr algn="just"/>
            <a:endParaRPr lang="en-US" sz="3600" dirty="0"/>
          </a:p>
        </p:txBody>
      </p:sp>
    </p:spTree>
    <p:extLst>
      <p:ext uri="{BB962C8B-B14F-4D97-AF65-F5344CB8AC3E}">
        <p14:creationId xmlns:p14="http://schemas.microsoft.com/office/powerpoint/2010/main" val="92835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303212"/>
            <a:ext cx="11582400" cy="5227906"/>
          </a:xfrm>
        </p:spPr>
        <p:txBody>
          <a:bodyPr>
            <a:noAutofit/>
          </a:bodyPr>
          <a:lstStyle/>
          <a:p>
            <a:pPr marL="0" indent="0" algn="just">
              <a:buNone/>
            </a:pPr>
            <a:r>
              <a:rPr lang="en-US" sz="4400" dirty="0">
                <a:solidFill>
                  <a:srgbClr val="FF0000"/>
                </a:solidFill>
                <a:latin typeface="Times New Roman" pitchFamily="18" charset="0"/>
                <a:cs typeface="Times New Roman" pitchFamily="18" charset="0"/>
              </a:rPr>
              <a:t> </a:t>
            </a:r>
            <a:r>
              <a:rPr lang="en-US" sz="4400" b="1" dirty="0" smtClean="0">
                <a:solidFill>
                  <a:srgbClr val="FF0000"/>
                </a:solidFill>
                <a:latin typeface="Times New Roman" pitchFamily="18" charset="0"/>
                <a:cs typeface="Times New Roman" pitchFamily="18" charset="0"/>
              </a:rPr>
              <a:t>4</a:t>
            </a:r>
            <a:r>
              <a:rPr lang="en-US" sz="4400" b="1" dirty="0">
                <a:solidFill>
                  <a:srgbClr val="FF0000"/>
                </a:solidFill>
                <a:latin typeface="Times New Roman" pitchFamily="18" charset="0"/>
                <a:cs typeface="Times New Roman" pitchFamily="18" charset="0"/>
              </a:rPr>
              <a:t>. Adverse effects:</a:t>
            </a:r>
            <a:r>
              <a:rPr lang="en-US" sz="4400" dirty="0">
                <a:solidFill>
                  <a:srgbClr val="FF0000"/>
                </a:solidFill>
                <a:latin typeface="Times New Roman" pitchFamily="18" charset="0"/>
                <a:cs typeface="Times New Roman" pitchFamily="18" charset="0"/>
              </a:rPr>
              <a:t> </a:t>
            </a:r>
            <a:endParaRPr lang="en-US" sz="4400"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Cimetidine act </a:t>
            </a:r>
            <a:r>
              <a:rPr lang="en-US" dirty="0">
                <a:latin typeface="Times New Roman" pitchFamily="18" charset="0"/>
                <a:cs typeface="Times New Roman" pitchFamily="18" charset="0"/>
              </a:rPr>
              <a:t>as a </a:t>
            </a:r>
            <a:r>
              <a:rPr lang="en-US" dirty="0" err="1">
                <a:latin typeface="Times New Roman" pitchFamily="18" charset="0"/>
                <a:cs typeface="Times New Roman" pitchFamily="18" charset="0"/>
              </a:rPr>
              <a:t>nonsteroidal</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antiandrogen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and cause </a:t>
            </a:r>
            <a:r>
              <a:rPr lang="en-US" dirty="0" err="1">
                <a:latin typeface="Times New Roman" pitchFamily="18" charset="0"/>
                <a:cs typeface="Times New Roman" pitchFamily="18" charset="0"/>
              </a:rPr>
              <a:t>gynecomastia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galactorrhea</a:t>
            </a:r>
            <a:r>
              <a:rPr lang="en-US" dirty="0">
                <a:latin typeface="Times New Roman" pitchFamily="18" charset="0"/>
                <a:cs typeface="Times New Roman" pitchFamily="18" charset="0"/>
              </a:rPr>
              <a:t> (continuous release/discharge of milk</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confusion and altered mentation) occur primarily in elderly patients and after intravenous administration</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Cimetidine inhibits several cytochrome P450 </a:t>
            </a:r>
            <a:r>
              <a:rPr lang="en-US" dirty="0" err="1">
                <a:latin typeface="Times New Roman" pitchFamily="18" charset="0"/>
                <a:cs typeface="Times New Roman" pitchFamily="18" charset="0"/>
              </a:rPr>
              <a:t>isoenzymes</a:t>
            </a:r>
            <a:r>
              <a:rPr lang="en-US" dirty="0">
                <a:latin typeface="Times New Roman" pitchFamily="18" charset="0"/>
                <a:cs typeface="Times New Roman" pitchFamily="18" charset="0"/>
              </a:rPr>
              <a:t> and can interfere with the metabolism of many other drugs, such as warfarin, phenytoin, and </a:t>
            </a:r>
            <a:r>
              <a:rPr lang="en-US" dirty="0" err="1">
                <a:latin typeface="Times New Roman" pitchFamily="18" charset="0"/>
                <a:cs typeface="Times New Roman" pitchFamily="18" charset="0"/>
              </a:rPr>
              <a:t>clopidogrel</a:t>
            </a: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71055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561706"/>
            <a:ext cx="11582400" cy="5227906"/>
          </a:xfrm>
        </p:spPr>
        <p:txBody>
          <a:bodyPr>
            <a:noAutofit/>
          </a:bodyPr>
          <a:lstStyle/>
          <a:p>
            <a:pPr marL="0" indent="0" algn="just">
              <a:buNone/>
            </a:pPr>
            <a:r>
              <a:rPr lang="en-US" sz="4400" b="1" dirty="0">
                <a:solidFill>
                  <a:srgbClr val="FF0000"/>
                </a:solidFill>
                <a:latin typeface="Times New Roman" pitchFamily="18" charset="0"/>
                <a:cs typeface="Times New Roman" pitchFamily="18" charset="0"/>
              </a:rPr>
              <a:t>C. PPIs: Inhibitors of the H+/K+-ATPase proton pump</a:t>
            </a:r>
            <a:endParaRPr lang="en-US" sz="4400" dirty="0">
              <a:solidFill>
                <a:srgbClr val="FF0000"/>
              </a:solidFill>
              <a:latin typeface="Times New Roman" pitchFamily="18" charset="0"/>
              <a:cs typeface="Times New Roman" pitchFamily="18" charset="0"/>
            </a:endParaRPr>
          </a:p>
          <a:p>
            <a:pPr algn="just"/>
            <a:r>
              <a:rPr lang="en-US" dirty="0">
                <a:latin typeface="Times New Roman" pitchFamily="18" charset="0"/>
                <a:cs typeface="Times New Roman" pitchFamily="18" charset="0"/>
              </a:rPr>
              <a:t>The PPIs bind to the H+/K+-ATPase enzyme system (proton pump) and suppress the secretion of hydrogen ions into the gastric lumen.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available PPIs </a:t>
            </a:r>
            <a:r>
              <a:rPr lang="en-US" dirty="0" smtClean="0">
                <a:latin typeface="Times New Roman" pitchFamily="18" charset="0"/>
                <a:cs typeface="Times New Roman" pitchFamily="18" charset="0"/>
              </a:rPr>
              <a:t>include, </a:t>
            </a:r>
            <a:r>
              <a:rPr lang="en-US" b="1" u="sng" dirty="0">
                <a:latin typeface="Times New Roman" pitchFamily="18" charset="0"/>
                <a:cs typeface="Times New Roman" pitchFamily="18" charset="0"/>
              </a:rPr>
              <a:t>esomeprazole, </a:t>
            </a:r>
            <a:r>
              <a:rPr lang="en-US" b="1" u="sng" dirty="0" err="1">
                <a:latin typeface="Times New Roman" pitchFamily="18" charset="0"/>
                <a:cs typeface="Times New Roman" pitchFamily="18" charset="0"/>
              </a:rPr>
              <a:t>lansoprazole</a:t>
            </a:r>
            <a:r>
              <a:rPr lang="en-US" b="1" u="sng" dirty="0">
                <a:latin typeface="Times New Roman" pitchFamily="18" charset="0"/>
                <a:cs typeface="Times New Roman" pitchFamily="18" charset="0"/>
              </a:rPr>
              <a:t>, omeprazole, pantoprazole, and </a:t>
            </a:r>
            <a:r>
              <a:rPr lang="en-US" b="1" u="sng" dirty="0" err="1">
                <a:latin typeface="Times New Roman" pitchFamily="18" charset="0"/>
                <a:cs typeface="Times New Roman" pitchFamily="18" charset="0"/>
              </a:rPr>
              <a:t>rabeprazole</a:t>
            </a:r>
            <a:r>
              <a:rPr lang="en-US" b="1" u="sng" dirty="0">
                <a:latin typeface="Times New Roman" pitchFamily="18" charset="0"/>
                <a:cs typeface="Times New Roman" pitchFamily="18" charset="0"/>
              </a:rPr>
              <a:t>. </a:t>
            </a:r>
            <a:endParaRPr lang="en-US" b="1" u="sng"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Omeprazole</a:t>
            </a:r>
            <a:r>
              <a:rPr lang="en-US" dirty="0">
                <a:latin typeface="Times New Roman" pitchFamily="18" charset="0"/>
                <a:cs typeface="Times New Roman" pitchFamily="18" charset="0"/>
              </a:rPr>
              <a:t>, esomeprazole, and </a:t>
            </a:r>
            <a:r>
              <a:rPr lang="en-US" dirty="0" err="1">
                <a:latin typeface="Times New Roman" pitchFamily="18" charset="0"/>
                <a:cs typeface="Times New Roman" pitchFamily="18" charset="0"/>
              </a:rPr>
              <a:t>lansoprazole</a:t>
            </a:r>
            <a:r>
              <a:rPr lang="en-US" dirty="0">
                <a:latin typeface="Times New Roman" pitchFamily="18" charset="0"/>
                <a:cs typeface="Times New Roman" pitchFamily="18" charset="0"/>
              </a:rPr>
              <a:t> are available over-the counter for short-term treatment of GERD.</a:t>
            </a:r>
          </a:p>
          <a:p>
            <a:pPr algn="just"/>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0076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637906"/>
            <a:ext cx="11582400" cy="5227906"/>
          </a:xfrm>
        </p:spPr>
        <p:txBody>
          <a:bodyPr>
            <a:normAutofit/>
          </a:bodyPr>
          <a:lstStyle/>
          <a:p>
            <a:pPr marL="0" indent="0" algn="just">
              <a:buNone/>
            </a:pPr>
            <a:r>
              <a:rPr lang="en-US" b="1" dirty="0">
                <a:solidFill>
                  <a:srgbClr val="FF0000"/>
                </a:solidFill>
                <a:latin typeface="Times New Roman" pitchFamily="18" charset="0"/>
                <a:cs typeface="Times New Roman" pitchFamily="18" charset="0"/>
              </a:rPr>
              <a:t>1. Actions: </a:t>
            </a:r>
            <a:endParaRPr lang="en-US" dirty="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In the </a:t>
            </a:r>
            <a:r>
              <a:rPr lang="en-US" dirty="0">
                <a:latin typeface="Times New Roman" pitchFamily="18" charset="0"/>
                <a:cs typeface="Times New Roman" pitchFamily="18" charset="0"/>
              </a:rPr>
              <a:t>duodenum</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converted to the active drug and forms a stable covalent bond with the H+/K+-ATPase </a:t>
            </a:r>
            <a:r>
              <a:rPr lang="en-US" dirty="0" smtClean="0">
                <a:latin typeface="Times New Roman" pitchFamily="18" charset="0"/>
                <a:cs typeface="Times New Roman" pitchFamily="18" charset="0"/>
              </a:rPr>
              <a:t>enzyme.</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standard doses, PPIs inhibit both basal and stimulated gastric acid secretion by more than </a:t>
            </a:r>
            <a:r>
              <a:rPr lang="en-US" dirty="0" smtClean="0">
                <a:latin typeface="Times New Roman" pitchFamily="18" charset="0"/>
                <a:cs typeface="Times New Roman" pitchFamily="18" charset="0"/>
              </a:rPr>
              <a:t>90.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04414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9412"/>
            <a:ext cx="11579225" cy="5227906"/>
          </a:xfrm>
        </p:spPr>
        <p:txBody>
          <a:bodyPr>
            <a:noAutofit/>
          </a:bodyPr>
          <a:lstStyle/>
          <a:p>
            <a:pPr marL="0" indent="0" algn="just">
              <a:buNone/>
            </a:pPr>
            <a:r>
              <a:rPr lang="en-US" sz="5400" b="1" dirty="0">
                <a:solidFill>
                  <a:srgbClr val="0070C0"/>
                </a:solidFill>
                <a:latin typeface="Times New Roman" pitchFamily="18" charset="0"/>
                <a:cs typeface="Times New Roman" pitchFamily="18" charset="0"/>
              </a:rPr>
              <a:t>2. Therapeutic uses</a:t>
            </a:r>
            <a:r>
              <a:rPr lang="en-US" sz="5400" dirty="0">
                <a:solidFill>
                  <a:srgbClr val="0070C0"/>
                </a:solidFill>
                <a:latin typeface="Times New Roman" pitchFamily="18" charset="0"/>
                <a:cs typeface="Times New Roman" pitchFamily="18" charset="0"/>
              </a:rPr>
              <a:t>: </a:t>
            </a:r>
            <a:endParaRPr lang="en-US" sz="5400" dirty="0" smtClean="0">
              <a:solidFill>
                <a:srgbClr val="0070C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PPIs are superior to the H2 antagonists in suppressing acid production and healing ulcers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they are the preferred drugs for stress ulcer treatment and prophylaxis and for the treatment of GERD, erosive esophagitis, active duodenal ulcer, and pathologic </a:t>
            </a:r>
            <a:r>
              <a:rPr lang="en-US" dirty="0" err="1">
                <a:latin typeface="Times New Roman" pitchFamily="18" charset="0"/>
                <a:cs typeface="Times New Roman" pitchFamily="18" charset="0"/>
              </a:rPr>
              <a:t>hypersecretory</a:t>
            </a:r>
            <a:r>
              <a:rPr lang="en-US" dirty="0">
                <a:latin typeface="Times New Roman" pitchFamily="18" charset="0"/>
                <a:cs typeface="Times New Roman" pitchFamily="18" charset="0"/>
              </a:rPr>
              <a:t> conditions (for example, </a:t>
            </a:r>
            <a:r>
              <a:rPr lang="en-US" dirty="0" err="1">
                <a:latin typeface="Times New Roman" pitchFamily="18" charset="0"/>
                <a:cs typeface="Times New Roman" pitchFamily="18" charset="0"/>
              </a:rPr>
              <a:t>Zollinger</a:t>
            </a:r>
            <a:r>
              <a:rPr lang="en-US" dirty="0">
                <a:latin typeface="Times New Roman" pitchFamily="18" charset="0"/>
                <a:cs typeface="Times New Roman" pitchFamily="18" charset="0"/>
              </a:rPr>
              <a:t>- Ellison syndrome, in which a gastrin-producing tumor </a:t>
            </a:r>
            <a:r>
              <a:rPr lang="en-US" dirty="0" smtClean="0">
                <a:latin typeface="Times New Roman" pitchFamily="18" charset="0"/>
                <a:cs typeface="Times New Roman" pitchFamily="18" charset="0"/>
              </a:rPr>
              <a:t>causes </a:t>
            </a:r>
            <a:r>
              <a:rPr lang="en-US" dirty="0" err="1" smtClean="0">
                <a:latin typeface="Times New Roman" pitchFamily="18" charset="0"/>
                <a:cs typeface="Times New Roman" pitchFamily="18" charset="0"/>
              </a:rPr>
              <a:t>hypersecretion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of </a:t>
            </a:r>
            <a:r>
              <a:rPr lang="en-US" dirty="0" err="1">
                <a:latin typeface="Times New Roman" pitchFamily="18" charset="0"/>
                <a:cs typeface="Times New Roman" pitchFamily="18" charset="0"/>
              </a:rPr>
              <a:t>HCl</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5847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1625" y="455612"/>
            <a:ext cx="11277600" cy="5227906"/>
          </a:xfrm>
        </p:spPr>
        <p:txBody>
          <a:bodyPr>
            <a:noAutofit/>
          </a:bodyPr>
          <a:lstStyle/>
          <a:p>
            <a:pPr marL="0" indent="0" algn="just">
              <a:buNone/>
            </a:pPr>
            <a:r>
              <a:rPr lang="en-US" sz="4400" b="1" dirty="0">
                <a:solidFill>
                  <a:srgbClr val="FF0000"/>
                </a:solidFill>
                <a:latin typeface="Times New Roman" pitchFamily="18" charset="0"/>
                <a:cs typeface="Times New Roman" pitchFamily="18" charset="0"/>
              </a:rPr>
              <a:t>3. Pharmacokinetics: </a:t>
            </a:r>
            <a:endParaRPr lang="en-US" sz="4400" b="1"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of these agents are effective </a:t>
            </a:r>
            <a:r>
              <a:rPr lang="en-US" dirty="0" smtClean="0">
                <a:latin typeface="Times New Roman" pitchFamily="18" charset="0"/>
                <a:cs typeface="Times New Roman" pitchFamily="18" charset="0"/>
              </a:rPr>
              <a:t>orally.</a:t>
            </a:r>
          </a:p>
          <a:p>
            <a:pPr algn="just"/>
            <a:r>
              <a:rPr lang="en-US" dirty="0" smtClean="0">
                <a:latin typeface="Times New Roman" pitchFamily="18" charset="0"/>
                <a:cs typeface="Times New Roman" pitchFamily="18" charset="0"/>
              </a:rPr>
              <a:t>PPIs </a:t>
            </a:r>
            <a:r>
              <a:rPr lang="en-US" dirty="0">
                <a:latin typeface="Times New Roman" pitchFamily="18" charset="0"/>
                <a:cs typeface="Times New Roman" pitchFamily="18" charset="0"/>
              </a:rPr>
              <a:t>should be taken 30 to 60 minutes before breakfast or the largest meal of the day.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Esomeprazole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lansoprazole</a:t>
            </a:r>
            <a:r>
              <a:rPr lang="en-US" dirty="0">
                <a:latin typeface="Times New Roman" pitchFamily="18" charset="0"/>
                <a:cs typeface="Times New Roman" pitchFamily="18" charset="0"/>
              </a:rPr>
              <a:t>, and pantoprazole are also available in intravenous formulations.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plasma </a:t>
            </a:r>
            <a:r>
              <a:rPr lang="en-US" dirty="0">
                <a:latin typeface="Times New Roman" pitchFamily="18" charset="0"/>
                <a:cs typeface="Times New Roman" pitchFamily="18" charset="0"/>
              </a:rPr>
              <a:t>half-life of these agents is only a few hours, they have a long duration of action due to covalent bonding with the H+/K+- ATPase enzyme.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Metabolites </a:t>
            </a:r>
            <a:r>
              <a:rPr lang="en-US" dirty="0">
                <a:latin typeface="Times New Roman" pitchFamily="18" charset="0"/>
                <a:cs typeface="Times New Roman" pitchFamily="18" charset="0"/>
              </a:rPr>
              <a:t>of these agents are excreted in urine and feces.</a:t>
            </a:r>
          </a:p>
          <a:p>
            <a:pPr algn="just"/>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941606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608012"/>
            <a:ext cx="11506200" cy="5227906"/>
          </a:xfrm>
        </p:spPr>
        <p:txBody>
          <a:bodyPr>
            <a:noAutofit/>
          </a:bodyPr>
          <a:lstStyle/>
          <a:p>
            <a:pPr marL="0" indent="0" algn="just">
              <a:buNone/>
            </a:pPr>
            <a:r>
              <a:rPr lang="en-US" sz="4800" b="1" dirty="0">
                <a:solidFill>
                  <a:srgbClr val="0070C0"/>
                </a:solidFill>
                <a:latin typeface="Times New Roman" pitchFamily="18" charset="0"/>
                <a:cs typeface="Times New Roman" pitchFamily="18" charset="0"/>
              </a:rPr>
              <a:t>4. PPIs </a:t>
            </a:r>
            <a:r>
              <a:rPr lang="en-US" sz="4800" b="1" dirty="0" smtClean="0">
                <a:solidFill>
                  <a:srgbClr val="0070C0"/>
                </a:solidFill>
                <a:latin typeface="Times New Roman" pitchFamily="18" charset="0"/>
                <a:cs typeface="Times New Roman" pitchFamily="18" charset="0"/>
              </a:rPr>
              <a:t>Adverse </a:t>
            </a:r>
            <a:r>
              <a:rPr lang="en-US" sz="4800" b="1" dirty="0">
                <a:solidFill>
                  <a:srgbClr val="0070C0"/>
                </a:solidFill>
                <a:latin typeface="Times New Roman" pitchFamily="18" charset="0"/>
                <a:cs typeface="Times New Roman" pitchFamily="18" charset="0"/>
              </a:rPr>
              <a:t>effects: </a:t>
            </a:r>
            <a:endParaRPr lang="en-US" sz="4800" b="1" dirty="0" smtClean="0">
              <a:solidFill>
                <a:srgbClr val="0070C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Omeprazole </a:t>
            </a:r>
            <a:r>
              <a:rPr lang="en-US" dirty="0">
                <a:latin typeface="Times New Roman" pitchFamily="18" charset="0"/>
                <a:cs typeface="Times New Roman" pitchFamily="18" charset="0"/>
              </a:rPr>
              <a:t>and esomeprazole may decrease the effectiveness of </a:t>
            </a:r>
            <a:r>
              <a:rPr lang="en-US" dirty="0" err="1" smtClean="0">
                <a:latin typeface="Times New Roman" pitchFamily="18" charset="0"/>
                <a:cs typeface="Times New Roman" pitchFamily="18" charset="0"/>
              </a:rPr>
              <a:t>clopidogrel</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PPIs </a:t>
            </a:r>
            <a:r>
              <a:rPr lang="en-US" dirty="0" smtClean="0">
                <a:latin typeface="Times New Roman" pitchFamily="18" charset="0"/>
                <a:cs typeface="Times New Roman" pitchFamily="18" charset="0"/>
              </a:rPr>
              <a:t>may increase </a:t>
            </a:r>
            <a:r>
              <a:rPr lang="en-US" dirty="0">
                <a:latin typeface="Times New Roman" pitchFamily="18" charset="0"/>
                <a:cs typeface="Times New Roman" pitchFamily="18" charset="0"/>
              </a:rPr>
              <a:t>the risk of fractures, particularly if the duration of use is 1 year or greater </a:t>
            </a:r>
            <a:r>
              <a:rPr lang="en-US" dirty="0" smtClean="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9027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1065212"/>
            <a:ext cx="11506200" cy="5227906"/>
          </a:xfrm>
        </p:spPr>
        <p:txBody>
          <a:bodyPr>
            <a:normAutofit lnSpcReduction="10000"/>
          </a:bodyPr>
          <a:lstStyle/>
          <a:p>
            <a:pPr algn="just"/>
            <a:r>
              <a:rPr lang="en-US" dirty="0">
                <a:latin typeface="Times New Roman" pitchFamily="18" charset="0"/>
                <a:cs typeface="Times New Roman" pitchFamily="18" charset="0"/>
              </a:rPr>
              <a:t>Calcium carbonate, Calcium citrate is an effective option for calcium supplementation in patients on acid suppressive therapy.</a:t>
            </a:r>
          </a:p>
          <a:p>
            <a:pPr algn="just"/>
            <a:r>
              <a:rPr lang="en-US" dirty="0">
                <a:latin typeface="Times New Roman" pitchFamily="18" charset="0"/>
                <a:cs typeface="Times New Roman" pitchFamily="18" charset="0"/>
              </a:rPr>
              <a:t>Diarrhea and Clostridium </a:t>
            </a:r>
            <a:r>
              <a:rPr lang="en-US" dirty="0" err="1">
                <a:latin typeface="Times New Roman" pitchFamily="18" charset="0"/>
                <a:cs typeface="Times New Roman" pitchFamily="18" charset="0"/>
              </a:rPr>
              <a:t>difficile</a:t>
            </a:r>
            <a:r>
              <a:rPr lang="en-US" dirty="0">
                <a:latin typeface="Times New Roman" pitchFamily="18" charset="0"/>
                <a:cs typeface="Times New Roman" pitchFamily="18" charset="0"/>
              </a:rPr>
              <a:t> colitis may occur in community patients receiving PPIs. </a:t>
            </a:r>
          </a:p>
          <a:p>
            <a:pPr algn="just"/>
            <a:r>
              <a:rPr lang="en-US" dirty="0">
                <a:latin typeface="Times New Roman" pitchFamily="18" charset="0"/>
                <a:cs typeface="Times New Roman" pitchFamily="18" charset="0"/>
              </a:rPr>
              <a:t>Additional adverse effects may include </a:t>
            </a:r>
            <a:r>
              <a:rPr lang="en-US" dirty="0" err="1">
                <a:latin typeface="Times New Roman" pitchFamily="18" charset="0"/>
                <a:cs typeface="Times New Roman" pitchFamily="18" charset="0"/>
              </a:rPr>
              <a:t>hypomagnesemia</a:t>
            </a:r>
            <a:r>
              <a:rPr lang="en-US" dirty="0">
                <a:latin typeface="Times New Roman" pitchFamily="18" charset="0"/>
                <a:cs typeface="Times New Roman" pitchFamily="18" charset="0"/>
              </a:rPr>
              <a:t> and an increased incidence of pneumonia.</a:t>
            </a:r>
          </a:p>
          <a:p>
            <a:pPr algn="just"/>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83504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1848380"/>
            <a:ext cx="11430000" cy="5227906"/>
          </a:xfrm>
        </p:spPr>
        <p:txBody>
          <a:bodyPr>
            <a:normAutofit/>
          </a:bodyPr>
          <a:lstStyle/>
          <a:p>
            <a:pPr algn="just"/>
            <a:r>
              <a:rPr lang="en-US" sz="6000" b="1" dirty="0" smtClean="0">
                <a:solidFill>
                  <a:schemeClr val="tx2">
                    <a:lumMod val="60000"/>
                    <a:lumOff val="40000"/>
                  </a:schemeClr>
                </a:solidFill>
              </a:rPr>
              <a:t>Drugs for peptic </a:t>
            </a:r>
            <a:r>
              <a:rPr lang="en-US" sz="6000" b="1" dirty="0" smtClean="0">
                <a:solidFill>
                  <a:schemeClr val="tx2">
                    <a:lumMod val="60000"/>
                    <a:lumOff val="40000"/>
                  </a:schemeClr>
                </a:solidFill>
              </a:rPr>
              <a:t>ulcer.</a:t>
            </a:r>
            <a:endParaRPr lang="en-US" sz="6000" b="1" dirty="0" smtClean="0">
              <a:solidFill>
                <a:schemeClr val="tx2">
                  <a:lumMod val="60000"/>
                  <a:lumOff val="40000"/>
                </a:schemeClr>
              </a:solidFill>
            </a:endParaRPr>
          </a:p>
          <a:p>
            <a:pPr algn="just"/>
            <a:r>
              <a:rPr lang="en-US" sz="6000" b="1" dirty="0" smtClean="0">
                <a:solidFill>
                  <a:srgbClr val="FFC000"/>
                </a:solidFill>
              </a:rPr>
              <a:t>Antiemetic </a:t>
            </a:r>
            <a:r>
              <a:rPr lang="en-US" sz="6000" b="1" dirty="0" smtClean="0">
                <a:solidFill>
                  <a:srgbClr val="FFC000"/>
                </a:solidFill>
              </a:rPr>
              <a:t>drugs.</a:t>
            </a:r>
            <a:endParaRPr lang="en-US" sz="6000" b="1" dirty="0" smtClean="0">
              <a:solidFill>
                <a:srgbClr val="FFC000"/>
              </a:solidFill>
            </a:endParaRPr>
          </a:p>
          <a:p>
            <a:pPr algn="just"/>
            <a:r>
              <a:rPr lang="en-US" sz="6000" b="1" dirty="0" smtClean="0">
                <a:solidFill>
                  <a:schemeClr val="accent2">
                    <a:lumMod val="75000"/>
                  </a:schemeClr>
                </a:solidFill>
              </a:rPr>
              <a:t>Drugs for </a:t>
            </a:r>
            <a:r>
              <a:rPr lang="en-US" sz="6000" b="1" dirty="0" smtClean="0">
                <a:solidFill>
                  <a:schemeClr val="accent2">
                    <a:lumMod val="75000"/>
                  </a:schemeClr>
                </a:solidFill>
              </a:rPr>
              <a:t>constipation.</a:t>
            </a:r>
            <a:endParaRPr lang="en-US" sz="6000" b="1" dirty="0" smtClean="0">
              <a:solidFill>
                <a:schemeClr val="accent2">
                  <a:lumMod val="75000"/>
                </a:schemeClr>
              </a:solidFill>
            </a:endParaRPr>
          </a:p>
          <a:p>
            <a:pPr algn="just"/>
            <a:r>
              <a:rPr lang="en-US" sz="6000" b="1" dirty="0" err="1" smtClean="0">
                <a:solidFill>
                  <a:srgbClr val="00B050"/>
                </a:solidFill>
              </a:rPr>
              <a:t>Antidiarrhial</a:t>
            </a:r>
            <a:r>
              <a:rPr lang="en-US" sz="6000" b="1" dirty="0" smtClean="0">
                <a:solidFill>
                  <a:srgbClr val="00B050"/>
                </a:solidFill>
              </a:rPr>
              <a:t> </a:t>
            </a:r>
            <a:r>
              <a:rPr lang="en-US" sz="6000" b="1" dirty="0" smtClean="0">
                <a:solidFill>
                  <a:srgbClr val="00B050"/>
                </a:solidFill>
              </a:rPr>
              <a:t>drugs.</a:t>
            </a:r>
            <a:endParaRPr lang="en-US" sz="6000" b="1" dirty="0" smtClean="0">
              <a:solidFill>
                <a:srgbClr val="00B050"/>
              </a:solidFill>
            </a:endParaRPr>
          </a:p>
          <a:p>
            <a:pPr algn="just"/>
            <a:endParaRPr lang="en-US" sz="6000" b="1" dirty="0">
              <a:solidFill>
                <a:schemeClr val="tx2">
                  <a:lumMod val="60000"/>
                  <a:lumOff val="40000"/>
                </a:schemeClr>
              </a:solidFill>
            </a:endParaRPr>
          </a:p>
        </p:txBody>
      </p:sp>
    </p:spTree>
    <p:extLst>
      <p:ext uri="{BB962C8B-B14F-4D97-AF65-F5344CB8AC3E}">
        <p14:creationId xmlns:p14="http://schemas.microsoft.com/office/powerpoint/2010/main" val="33895737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25" y="608012"/>
            <a:ext cx="11582400" cy="5227906"/>
          </a:xfrm>
        </p:spPr>
        <p:txBody>
          <a:bodyPr>
            <a:noAutofit/>
          </a:bodyPr>
          <a:lstStyle/>
          <a:p>
            <a:pPr marL="0" indent="0" algn="just">
              <a:buNone/>
            </a:pPr>
            <a:r>
              <a:rPr lang="en-US" b="1" dirty="0">
                <a:latin typeface="Times New Roman" pitchFamily="18" charset="0"/>
                <a:cs typeface="Times New Roman" pitchFamily="18" charset="0"/>
              </a:rPr>
              <a:t>D. Prostaglandins</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Prostaglandin 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inhibits secretion of acid and stimulates secretion of mucus and </a:t>
            </a:r>
            <a:r>
              <a:rPr lang="en-US" dirty="0" smtClean="0">
                <a:latin typeface="Times New Roman" pitchFamily="18" charset="0"/>
                <a:cs typeface="Times New Roman" pitchFamily="18" charset="0"/>
              </a:rPr>
              <a:t>bicarbonate. </a:t>
            </a:r>
          </a:p>
          <a:p>
            <a:pPr algn="just"/>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deficiency of prostaglandins is thought to be involved in the pathogenesis of peptic ulcers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Misoprostol , an analog of prostaglandin E1, is approved for the prevention of NSAID-induced gastric ulcers.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80940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8012"/>
            <a:ext cx="11655425" cy="6934200"/>
          </a:xfrm>
        </p:spPr>
        <p:txBody>
          <a:bodyPr>
            <a:noAutofit/>
          </a:bodyPr>
          <a:lstStyle/>
          <a:p>
            <a:pPr algn="just"/>
            <a:r>
              <a:rPr lang="en-US" dirty="0">
                <a:latin typeface="Times New Roman" pitchFamily="18" charset="0"/>
                <a:cs typeface="Times New Roman" pitchFamily="18" charset="0"/>
              </a:rPr>
              <a:t>Prophylactic use of misoprostol should be considered in patients who are taking NSAIDs and are at moderate to high risk of NSAID-induced ulcers, such as elderly patients and those with previous ulcers. </a:t>
            </a:r>
          </a:p>
          <a:p>
            <a:pPr algn="just"/>
            <a:r>
              <a:rPr lang="en-US" dirty="0">
                <a:latin typeface="Times New Roman" pitchFamily="18" charset="0"/>
                <a:cs typeface="Times New Roman" pitchFamily="18" charset="0"/>
              </a:rPr>
              <a:t>Misoprostol is contraindicated in pregnancy, since it can stimulate uterine contractions and cause miscarriage. </a:t>
            </a:r>
          </a:p>
          <a:p>
            <a:pPr algn="just"/>
            <a:r>
              <a:rPr lang="en-US" dirty="0">
                <a:latin typeface="Times New Roman" pitchFamily="18" charset="0"/>
                <a:cs typeface="Times New Roman" pitchFamily="18" charset="0"/>
              </a:rPr>
              <a:t>Dose-related diarrhea and nausea are the most common adverse effects and limit the use of this agent. Thus, PPIs are preferred agents for the prevention of NSAID-induced ulcers.</a:t>
            </a:r>
          </a:p>
          <a:p>
            <a:pPr marL="0" indent="0" algn="just">
              <a:buNone/>
            </a:pP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buNone/>
            </a:pPr>
            <a:r>
              <a:rPr lang="en-US" dirty="0" smtClean="0"/>
              <a:t> </a:t>
            </a:r>
            <a:endParaRPr lang="en-US" dirty="0"/>
          </a:p>
        </p:txBody>
      </p:sp>
    </p:spTree>
    <p:extLst>
      <p:ext uri="{BB962C8B-B14F-4D97-AF65-F5344CB8AC3E}">
        <p14:creationId xmlns:p14="http://schemas.microsoft.com/office/powerpoint/2010/main" val="4221721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288" y="578213"/>
            <a:ext cx="10015537" cy="6887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7735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7" y="684212"/>
            <a:ext cx="11631168" cy="5227906"/>
          </a:xfrm>
        </p:spPr>
        <p:txBody>
          <a:bodyPr>
            <a:normAutofit fontScale="92500" lnSpcReduction="10000"/>
          </a:bodyPr>
          <a:lstStyle/>
          <a:p>
            <a:pPr marL="0" indent="0" algn="just">
              <a:buNone/>
            </a:pPr>
            <a:r>
              <a:rPr lang="en-US" sz="5200" b="1" dirty="0">
                <a:solidFill>
                  <a:srgbClr val="FF0000"/>
                </a:solidFill>
                <a:latin typeface="Times New Roman" pitchFamily="18" charset="0"/>
                <a:cs typeface="Times New Roman" pitchFamily="18" charset="0"/>
              </a:rPr>
              <a:t>E. Antacids</a:t>
            </a:r>
            <a:endParaRPr lang="en-US" sz="5200" dirty="0">
              <a:solidFill>
                <a:srgbClr val="FF0000"/>
              </a:solidFill>
              <a:latin typeface="Times New Roman" pitchFamily="18" charset="0"/>
              <a:cs typeface="Times New Roman" pitchFamily="18" charset="0"/>
            </a:endParaRPr>
          </a:p>
          <a:p>
            <a:pPr algn="just"/>
            <a:r>
              <a:rPr lang="en-US" b="1" u="sng" dirty="0">
                <a:latin typeface="Times New Roman" pitchFamily="18" charset="0"/>
                <a:cs typeface="Times New Roman" pitchFamily="18" charset="0"/>
              </a:rPr>
              <a:t>Antacids are weak bases that react with gastric acid to form water and a salt to diminish gastric acidity. </a:t>
            </a:r>
            <a:r>
              <a:rPr lang="en-US" dirty="0">
                <a:latin typeface="Times New Roman" pitchFamily="18" charset="0"/>
                <a:cs typeface="Times New Roman" pitchFamily="18" charset="0"/>
              </a:rPr>
              <a:t>Because pepsin (a </a:t>
            </a:r>
            <a:r>
              <a:rPr lang="en-US" dirty="0" err="1">
                <a:latin typeface="Times New Roman" pitchFamily="18" charset="0"/>
                <a:cs typeface="Times New Roman" pitchFamily="18" charset="0"/>
              </a:rPr>
              <a:t>proteolytic</a:t>
            </a:r>
            <a:r>
              <a:rPr lang="en-US" dirty="0">
                <a:latin typeface="Times New Roman" pitchFamily="18" charset="0"/>
                <a:cs typeface="Times New Roman" pitchFamily="18" charset="0"/>
              </a:rPr>
              <a:t> enzyme) is inactive at a pH greater than 4, antacids also reduce pepsin activity.</a:t>
            </a:r>
          </a:p>
          <a:p>
            <a:pPr marL="0" indent="0" algn="just">
              <a:buNone/>
            </a:pP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a:p>
            <a:pPr marL="0" indent="0" algn="just">
              <a:buNone/>
            </a:pP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93074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 y="760412"/>
            <a:ext cx="11734800" cy="5227906"/>
          </a:xfrm>
        </p:spPr>
        <p:txBody>
          <a:bodyPr>
            <a:noAutofit/>
          </a:bodyPr>
          <a:lstStyle/>
          <a:p>
            <a:pPr marL="742950" indent="-742950" algn="just">
              <a:buAutoNum type="arabicPeriod"/>
            </a:pPr>
            <a:r>
              <a:rPr lang="en-US" sz="4400" b="1" dirty="0" smtClean="0">
                <a:solidFill>
                  <a:srgbClr val="00B050"/>
                </a:solidFill>
                <a:latin typeface="Times New Roman" pitchFamily="18" charset="0"/>
                <a:cs typeface="Times New Roman" pitchFamily="18" charset="0"/>
              </a:rPr>
              <a:t>Chemistry:</a:t>
            </a:r>
          </a:p>
          <a:p>
            <a:pPr algn="just"/>
            <a:r>
              <a:rPr lang="en-US" b="1" dirty="0" smtClean="0">
                <a:latin typeface="Times New Roman" pitchFamily="18" charset="0"/>
                <a:cs typeface="Times New Roman" pitchFamily="18" charset="0"/>
              </a:rPr>
              <a:t> </a:t>
            </a:r>
            <a:r>
              <a:rPr lang="en-US" dirty="0">
                <a:latin typeface="Times New Roman" pitchFamily="18" charset="0"/>
                <a:cs typeface="Times New Roman" pitchFamily="18" charset="0"/>
              </a:rPr>
              <a:t>Antacid products vary widely in their chemical composition, acid-neutralizing capacity, sodium content, palatability, and price.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Commonly </a:t>
            </a:r>
            <a:r>
              <a:rPr lang="en-US" dirty="0">
                <a:latin typeface="Times New Roman" pitchFamily="18" charset="0"/>
                <a:cs typeface="Times New Roman" pitchFamily="18" charset="0"/>
              </a:rPr>
              <a:t>used antacids are combinations of salts of </a:t>
            </a:r>
            <a:r>
              <a:rPr lang="en-US" b="1" u="sng" dirty="0">
                <a:latin typeface="Times New Roman" pitchFamily="18" charset="0"/>
                <a:cs typeface="Times New Roman" pitchFamily="18" charset="0"/>
              </a:rPr>
              <a:t>aluminum and magnesium, such as aluminum hydroxide and magnesium hydroxide [Mg(OH)2].</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Calcium </a:t>
            </a:r>
            <a:r>
              <a:rPr lang="en-US" dirty="0">
                <a:latin typeface="Times New Roman" pitchFamily="18" charset="0"/>
                <a:cs typeface="Times New Roman" pitchFamily="18" charset="0"/>
              </a:rPr>
              <a:t>carbonate [CaCO3] reacts with </a:t>
            </a:r>
            <a:r>
              <a:rPr lang="en-US" dirty="0" err="1">
                <a:latin typeface="Times New Roman" pitchFamily="18" charset="0"/>
                <a:cs typeface="Times New Roman" pitchFamily="18" charset="0"/>
              </a:rPr>
              <a:t>HCl</a:t>
            </a:r>
            <a:r>
              <a:rPr lang="en-US" dirty="0">
                <a:latin typeface="Times New Roman" pitchFamily="18" charset="0"/>
                <a:cs typeface="Times New Roman" pitchFamily="18" charset="0"/>
              </a:rPr>
              <a:t> to form CO2 and CaCl2 and is also a commonly used preparation. </a:t>
            </a:r>
          </a:p>
        </p:txBody>
      </p:sp>
    </p:spTree>
    <p:extLst>
      <p:ext uri="{BB962C8B-B14F-4D97-AF65-F5344CB8AC3E}">
        <p14:creationId xmlns:p14="http://schemas.microsoft.com/office/powerpoint/2010/main" val="21823734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9225" y="1848380"/>
            <a:ext cx="11582400" cy="5227906"/>
          </a:xfrm>
        </p:spPr>
        <p:txBody>
          <a:bodyPr/>
          <a:lstStyle/>
          <a:p>
            <a:pPr algn="just"/>
            <a:r>
              <a:rPr lang="en-US" dirty="0">
                <a:latin typeface="Times New Roman" pitchFamily="18" charset="0"/>
                <a:cs typeface="Times New Roman" pitchFamily="18" charset="0"/>
              </a:rPr>
              <a:t>Systemic absorption of sodium bicarbonate [NaHCO3] can produce transient metabolic alkalosis. Therefore, this antacid is not recommended for long-term use.</a:t>
            </a:r>
          </a:p>
          <a:p>
            <a:pPr marL="0" indent="0" algn="just">
              <a:buNone/>
            </a:pPr>
            <a:r>
              <a:rPr lang="en-US" dirty="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435081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6" y="531812"/>
            <a:ext cx="11734801" cy="5227906"/>
          </a:xfrm>
        </p:spPr>
        <p:txBody>
          <a:bodyPr>
            <a:noAutofit/>
          </a:bodyPr>
          <a:lstStyle/>
          <a:p>
            <a:pPr marL="0" indent="0" algn="just">
              <a:buNone/>
            </a:pPr>
            <a:r>
              <a:rPr lang="en-US" sz="4400" b="1" dirty="0">
                <a:solidFill>
                  <a:srgbClr val="00B050"/>
                </a:solidFill>
                <a:latin typeface="Times New Roman" pitchFamily="18" charset="0"/>
                <a:cs typeface="Times New Roman" pitchFamily="18" charset="0"/>
              </a:rPr>
              <a:t>2. Therapeutic uses</a:t>
            </a:r>
            <a:r>
              <a:rPr lang="en-US" sz="4400" b="1" dirty="0" smtClean="0">
                <a:solidFill>
                  <a:srgbClr val="00B050"/>
                </a:solidFill>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 </a:t>
            </a:r>
            <a:r>
              <a:rPr lang="en-US" dirty="0">
                <a:latin typeface="Times New Roman" pitchFamily="18" charset="0"/>
                <a:cs typeface="Times New Roman" pitchFamily="18" charset="0"/>
              </a:rPr>
              <a:t>Antacids are used for symptomatic relief of peptic ulcer disease and GERD, and they may also promote+ healing of duodenal ulcers.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should be administered after meals for maximum effectiveness. [Note: Calcium carbonate preparations are also used as calcium supplements for the treatment of osteoporosis.]</a:t>
            </a:r>
          </a:p>
          <a:p>
            <a:pPr marL="0" indent="0" algn="just">
              <a:buNone/>
            </a:pP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57926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303212"/>
            <a:ext cx="11582400" cy="5227906"/>
          </a:xfrm>
        </p:spPr>
        <p:txBody>
          <a:bodyPr>
            <a:noAutofit/>
          </a:bodyPr>
          <a:lstStyle/>
          <a:p>
            <a:pPr marL="0" indent="0" algn="just">
              <a:buNone/>
            </a:pPr>
            <a:r>
              <a:rPr lang="en-US" sz="4400" b="1" dirty="0">
                <a:solidFill>
                  <a:srgbClr val="00B050"/>
                </a:solidFill>
                <a:latin typeface="Times New Roman" pitchFamily="18" charset="0"/>
                <a:cs typeface="Times New Roman" pitchFamily="18" charset="0"/>
              </a:rPr>
              <a:t>3. Adverse effects</a:t>
            </a:r>
            <a:r>
              <a:rPr lang="en-US" sz="4400" b="1" dirty="0" smtClean="0">
                <a:solidFill>
                  <a:srgbClr val="00B050"/>
                </a:solidFill>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 </a:t>
            </a:r>
            <a:r>
              <a:rPr lang="en-US" dirty="0">
                <a:latin typeface="Times New Roman" pitchFamily="18" charset="0"/>
                <a:cs typeface="Times New Roman" pitchFamily="18" charset="0"/>
              </a:rPr>
              <a:t>Aluminum hydroxide tends to cause constipation, whereas magnesium hydroxide tends to produce diarrhea</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Preparations that combine these agents aid in normalizing bowel function.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Absorption </a:t>
            </a:r>
            <a:r>
              <a:rPr lang="en-US" dirty="0">
                <a:latin typeface="Times New Roman" pitchFamily="18" charset="0"/>
                <a:cs typeface="Times New Roman" pitchFamily="18" charset="0"/>
              </a:rPr>
              <a:t>of the </a:t>
            </a:r>
            <a:r>
              <a:rPr lang="en-US" dirty="0" err="1">
                <a:latin typeface="Times New Roman" pitchFamily="18" charset="0"/>
                <a:cs typeface="Times New Roman" pitchFamily="18" charset="0"/>
              </a:rPr>
              <a:t>cations</a:t>
            </a:r>
            <a:r>
              <a:rPr lang="en-US" dirty="0">
                <a:latin typeface="Times New Roman" pitchFamily="18" charset="0"/>
                <a:cs typeface="Times New Roman" pitchFamily="18" charset="0"/>
              </a:rPr>
              <a:t> from antacids (Mg2+, Al3+, Ca2+) is usually not a problem in patients with normal renal function; however, accumulation and adverse effects may occur in patients with renal impairment.</a:t>
            </a:r>
          </a:p>
          <a:p>
            <a:pPr algn="just"/>
            <a:r>
              <a:rPr lang="en-US" dirty="0">
                <a:latin typeface="Times New Roman" pitchFamily="18" charset="0"/>
                <a:cs typeface="Times New Roman" pitchFamily="18" charset="0"/>
              </a:rPr>
              <a:t> </a:t>
            </a:r>
          </a:p>
          <a:p>
            <a:pPr algn="just"/>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2538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25" y="303212"/>
            <a:ext cx="11430000" cy="5227906"/>
          </a:xfrm>
        </p:spPr>
        <p:txBody>
          <a:bodyPr>
            <a:noAutofit/>
          </a:bodyPr>
          <a:lstStyle/>
          <a:p>
            <a:pPr marL="0" indent="0" algn="just">
              <a:buNone/>
            </a:pPr>
            <a:r>
              <a:rPr lang="en-US" b="1" dirty="0">
                <a:latin typeface="Times New Roman" pitchFamily="18" charset="0"/>
                <a:cs typeface="Times New Roman" pitchFamily="18" charset="0"/>
              </a:rPr>
              <a:t>F. Mucosal protective agents</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Also known as </a:t>
            </a:r>
            <a:r>
              <a:rPr lang="en-US" dirty="0" err="1">
                <a:latin typeface="Times New Roman" pitchFamily="18" charset="0"/>
                <a:cs typeface="Times New Roman" pitchFamily="18" charset="0"/>
              </a:rPr>
              <a:t>cytoprotective</a:t>
            </a:r>
            <a:r>
              <a:rPr lang="en-US" dirty="0">
                <a:latin typeface="Times New Roman" pitchFamily="18" charset="0"/>
                <a:cs typeface="Times New Roman" pitchFamily="18" charset="0"/>
              </a:rPr>
              <a:t> compounds, these agents have several actions that enhance mucosal protection mechanisms, thereby preventing mucosal injury, reducing inflammation, and healing existing ulcers</a:t>
            </a:r>
            <a:r>
              <a:rPr lang="en-US" dirty="0" smtClean="0">
                <a:latin typeface="Times New Roman" pitchFamily="18" charset="0"/>
                <a:cs typeface="Times New Roman" pitchFamily="18" charset="0"/>
              </a:rPr>
              <a:t>.</a:t>
            </a:r>
          </a:p>
          <a:p>
            <a:pPr marL="0" indent="0" algn="just">
              <a:buNone/>
            </a:pPr>
            <a:r>
              <a:rPr lang="en-US" b="1" dirty="0">
                <a:latin typeface="Times New Roman" pitchFamily="18" charset="0"/>
                <a:cs typeface="Times New Roman" pitchFamily="18" charset="0"/>
              </a:rPr>
              <a:t>1. </a:t>
            </a:r>
            <a:r>
              <a:rPr lang="en-US" b="1" dirty="0" err="1" smtClean="0">
                <a:latin typeface="Times New Roman" pitchFamily="18" charset="0"/>
                <a:cs typeface="Times New Roman" pitchFamily="18" charset="0"/>
              </a:rPr>
              <a:t>Sucralfate</a:t>
            </a:r>
            <a:r>
              <a:rPr lang="en-US" b="1" dirty="0" smtClean="0">
                <a:latin typeface="Times New Roman" pitchFamily="18" charset="0"/>
                <a:cs typeface="Times New Roman" pitchFamily="18" charset="0"/>
              </a:rPr>
              <a:t>                 2</a:t>
            </a:r>
            <a:r>
              <a:rPr lang="en-US" b="1" dirty="0">
                <a:latin typeface="Times New Roman" pitchFamily="18" charset="0"/>
                <a:cs typeface="Times New Roman" pitchFamily="18" charset="0"/>
              </a:rPr>
              <a:t>. Bismuth subsalicylate:</a:t>
            </a:r>
            <a:r>
              <a:rPr lang="en-US" dirty="0">
                <a:latin typeface="Times New Roman" pitchFamily="18" charset="0"/>
                <a:cs typeface="Times New Roman" pitchFamily="18" charset="0"/>
              </a:rPr>
              <a:t> </a:t>
            </a:r>
          </a:p>
          <a:p>
            <a:pPr marL="0" indent="0" algn="just">
              <a:buNone/>
            </a:pP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30171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149225" y="531813"/>
            <a:ext cx="11506200" cy="5227637"/>
          </a:xfrm>
        </p:spPr>
        <p:txBody>
          <a:bodyPr>
            <a:normAutofit lnSpcReduction="10000"/>
          </a:bodyPr>
          <a:lstStyle/>
          <a:p>
            <a:pPr marL="742950" indent="-742950" algn="just">
              <a:buAutoNum type="arabicPeriod"/>
            </a:pPr>
            <a:r>
              <a:rPr lang="en-US" sz="4400" b="1" dirty="0" err="1" smtClean="0">
                <a:solidFill>
                  <a:srgbClr val="FF0000"/>
                </a:solidFill>
                <a:latin typeface="Times New Roman" pitchFamily="18" charset="0"/>
                <a:cs typeface="Times New Roman" pitchFamily="18" charset="0"/>
              </a:rPr>
              <a:t>Sucralfate</a:t>
            </a:r>
            <a:r>
              <a:rPr lang="en-US" sz="4400" b="1" dirty="0">
                <a:solidFill>
                  <a:srgbClr val="FF0000"/>
                </a:solidFill>
                <a:latin typeface="Times New Roman" pitchFamily="18" charset="0"/>
                <a:cs typeface="Times New Roman" pitchFamily="18" charset="0"/>
              </a:rPr>
              <a:t>:</a:t>
            </a:r>
            <a:r>
              <a:rPr lang="en-US" sz="4400" dirty="0">
                <a:solidFill>
                  <a:srgbClr val="FF0000"/>
                </a:solidFill>
                <a:latin typeface="Times New Roman" pitchFamily="18" charset="0"/>
                <a:cs typeface="Times New Roman" pitchFamily="18" charset="0"/>
              </a:rPr>
              <a:t> </a:t>
            </a:r>
            <a:endParaRPr lang="en-US" sz="4400"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complex of aluminum hydroxide and sulfated sucrose binds to positively charged groups in proteins of both normal and necrotic mucosa</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By forming complex gels with epithelial cells, </a:t>
            </a:r>
            <a:r>
              <a:rPr lang="en-US" dirty="0" err="1">
                <a:latin typeface="Times New Roman" pitchFamily="18" charset="0"/>
                <a:cs typeface="Times New Roman" pitchFamily="18" charset="0"/>
              </a:rPr>
              <a:t>sucralfate</a:t>
            </a:r>
            <a:r>
              <a:rPr lang="en-US" dirty="0">
                <a:latin typeface="Times New Roman" pitchFamily="18" charset="0"/>
                <a:cs typeface="Times New Roman" pitchFamily="18" charset="0"/>
              </a:rPr>
              <a:t> creates a physical barrier that protects the ulcer from pepsin and acid, allowing the ulcer to heal.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846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Acid-peptic diseases</a:t>
            </a:r>
          </a:p>
        </p:txBody>
      </p:sp>
      <p:sp>
        <p:nvSpPr>
          <p:cNvPr id="4" name="Content Placeholder 2"/>
          <p:cNvSpPr>
            <a:spLocks noGrp="1"/>
          </p:cNvSpPr>
          <p:nvPr>
            <p:ph idx="1"/>
          </p:nvPr>
        </p:nvSpPr>
        <p:spPr>
          <a:xfrm>
            <a:off x="-79375" y="1674812"/>
            <a:ext cx="11811000" cy="5227906"/>
          </a:xfrm>
        </p:spPr>
        <p:txBody>
          <a:bodyPr>
            <a:noAutofit/>
          </a:bodyPr>
          <a:lstStyle/>
          <a:p>
            <a:pPr algn="just"/>
            <a:r>
              <a:rPr lang="en-US" dirty="0" smtClean="0">
                <a:latin typeface="Times New Roman" pitchFamily="18" charset="0"/>
                <a:cs typeface="Times New Roman" pitchFamily="18" charset="0"/>
              </a:rPr>
              <a:t>include </a:t>
            </a:r>
            <a:r>
              <a:rPr lang="en-US" dirty="0" err="1">
                <a:latin typeface="Times New Roman" pitchFamily="18" charset="0"/>
                <a:cs typeface="Times New Roman" pitchFamily="18" charset="0"/>
              </a:rPr>
              <a:t>gastroesophageal</a:t>
            </a:r>
            <a:r>
              <a:rPr lang="en-US" dirty="0">
                <a:latin typeface="Times New Roman" pitchFamily="18" charset="0"/>
                <a:cs typeface="Times New Roman" pitchFamily="18" charset="0"/>
              </a:rPr>
              <a:t> reflux, peptic </a:t>
            </a:r>
            <a:r>
              <a:rPr lang="en-US" dirty="0" smtClean="0">
                <a:latin typeface="Times New Roman" pitchFamily="18" charset="0"/>
                <a:cs typeface="Times New Roman" pitchFamily="18" charset="0"/>
              </a:rPr>
              <a:t>ulcer (gastric </a:t>
            </a:r>
            <a:r>
              <a:rPr lang="en-US" dirty="0">
                <a:latin typeface="Times New Roman" pitchFamily="18" charset="0"/>
                <a:cs typeface="Times New Roman" pitchFamily="18" charset="0"/>
              </a:rPr>
              <a:t>and duodenal), and stress-related mucosal </a:t>
            </a:r>
            <a:r>
              <a:rPr lang="en-US" dirty="0" smtClean="0">
                <a:latin typeface="Times New Roman" pitchFamily="18" charset="0"/>
                <a:cs typeface="Times New Roman" pitchFamily="18" charset="0"/>
              </a:rPr>
              <a:t>injury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ulceration arise when </a:t>
            </a:r>
            <a:r>
              <a:rPr lang="en-US" dirty="0" smtClean="0">
                <a:latin typeface="Times New Roman" pitchFamily="18" charset="0"/>
                <a:cs typeface="Times New Roman" pitchFamily="18" charset="0"/>
              </a:rPr>
              <a:t>the caustic </a:t>
            </a:r>
            <a:r>
              <a:rPr lang="en-US" dirty="0">
                <a:latin typeface="Times New Roman" pitchFamily="18" charset="0"/>
                <a:cs typeface="Times New Roman" pitchFamily="18" charset="0"/>
              </a:rPr>
              <a:t>effects of </a:t>
            </a:r>
            <a:r>
              <a:rPr lang="en-US" b="1" dirty="0">
                <a:solidFill>
                  <a:srgbClr val="FF0000"/>
                </a:solidFill>
                <a:latin typeface="Times New Roman" pitchFamily="18" charset="0"/>
                <a:cs typeface="Times New Roman" pitchFamily="18" charset="0"/>
              </a:rPr>
              <a:t>aggressive factors </a:t>
            </a:r>
            <a:r>
              <a:rPr lang="en-US" b="1" u="sng" dirty="0">
                <a:latin typeface="Times New Roman" pitchFamily="18" charset="0"/>
                <a:cs typeface="Times New Roman" pitchFamily="18" charset="0"/>
              </a:rPr>
              <a:t>(acid, pepsin, bile) </a:t>
            </a:r>
            <a:r>
              <a:rPr lang="en-US" dirty="0" smtClean="0">
                <a:latin typeface="Times New Roman" pitchFamily="18" charset="0"/>
                <a:cs typeface="Times New Roman" pitchFamily="18" charset="0"/>
              </a:rPr>
              <a:t>overwhelm </a:t>
            </a:r>
            <a:r>
              <a:rPr lang="en-US" dirty="0" smtClean="0">
                <a:latin typeface="Times New Roman" pitchFamily="18" charset="0"/>
                <a:cs typeface="Times New Roman" pitchFamily="18" charset="0"/>
              </a:rPr>
              <a:t>the </a:t>
            </a:r>
            <a:r>
              <a:rPr lang="en-US" b="1" dirty="0">
                <a:solidFill>
                  <a:srgbClr val="00B050"/>
                </a:solidFill>
                <a:latin typeface="Times New Roman" pitchFamily="18" charset="0"/>
                <a:cs typeface="Times New Roman" pitchFamily="18" charset="0"/>
              </a:rPr>
              <a:t>defensive factors </a:t>
            </a:r>
            <a:r>
              <a:rPr lang="en-US" dirty="0">
                <a:latin typeface="Times New Roman" pitchFamily="18" charset="0"/>
                <a:cs typeface="Times New Roman" pitchFamily="18" charset="0"/>
              </a:rPr>
              <a:t>of the gastrointestinal </a:t>
            </a:r>
            <a:r>
              <a:rPr lang="en-US" dirty="0" smtClean="0">
                <a:latin typeface="Times New Roman" pitchFamily="18" charset="0"/>
                <a:cs typeface="Times New Roman" pitchFamily="18" charset="0"/>
              </a:rPr>
              <a:t>mucosa </a:t>
            </a:r>
            <a:r>
              <a:rPr lang="en-US" b="1" u="sng" dirty="0" smtClean="0">
                <a:latin typeface="Times New Roman" pitchFamily="18" charset="0"/>
                <a:cs typeface="Times New Roman" pitchFamily="18" charset="0"/>
              </a:rPr>
              <a:t>(mucus </a:t>
            </a:r>
            <a:r>
              <a:rPr lang="en-US" b="1" u="sng" dirty="0" smtClean="0">
                <a:latin typeface="Times New Roman" pitchFamily="18" charset="0"/>
                <a:cs typeface="Times New Roman" pitchFamily="18" charset="0"/>
              </a:rPr>
              <a:t>and bicarbonate </a:t>
            </a:r>
            <a:r>
              <a:rPr lang="en-US" b="1" u="sng" dirty="0">
                <a:latin typeface="Times New Roman" pitchFamily="18" charset="0"/>
                <a:cs typeface="Times New Roman" pitchFamily="18" charset="0"/>
              </a:rPr>
              <a:t>secretion, prostaglandins, blood flow, and the </a:t>
            </a:r>
            <a:r>
              <a:rPr lang="en-US" b="1" u="sng" dirty="0" smtClean="0">
                <a:latin typeface="Times New Roman" pitchFamily="18" charset="0"/>
                <a:cs typeface="Times New Roman" pitchFamily="18" charset="0"/>
              </a:rPr>
              <a:t>processes of </a:t>
            </a:r>
            <a:r>
              <a:rPr lang="en-US" b="1" u="sng" dirty="0">
                <a:latin typeface="Times New Roman" pitchFamily="18" charset="0"/>
                <a:cs typeface="Times New Roman" pitchFamily="18" charset="0"/>
              </a:rPr>
              <a:t>restitution and regeneration after cellular injury</a:t>
            </a:r>
            <a:r>
              <a:rPr lang="en-US" b="1" u="sng"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251330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379412"/>
            <a:ext cx="11582400" cy="5227906"/>
          </a:xfrm>
        </p:spPr>
        <p:txBody>
          <a:bodyPr/>
          <a:lstStyle/>
          <a:p>
            <a:pPr marL="0" indent="0" algn="just">
              <a:buNone/>
            </a:pPr>
            <a:r>
              <a:rPr lang="en-US" sz="4400" b="1" dirty="0">
                <a:solidFill>
                  <a:srgbClr val="FF0000"/>
                </a:solidFill>
                <a:latin typeface="Times New Roman" pitchFamily="18" charset="0"/>
                <a:cs typeface="Times New Roman" pitchFamily="18" charset="0"/>
              </a:rPr>
              <a:t>2. Bismuth subsalicylate</a:t>
            </a:r>
            <a:r>
              <a:rPr lang="en-US" sz="4400" b="1" dirty="0" smtClean="0">
                <a:solidFill>
                  <a:srgbClr val="FF0000"/>
                </a:solidFill>
                <a:latin typeface="Times New Roman" pitchFamily="18" charset="0"/>
                <a:cs typeface="Times New Roman" pitchFamily="18" charset="0"/>
              </a:rPr>
              <a:t>:</a:t>
            </a:r>
          </a:p>
          <a:p>
            <a:pPr algn="just"/>
            <a:r>
              <a:rPr lang="en-US" sz="4400" dirty="0" smtClean="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This agent is used as a component of quadruple therapy to heal peptic ulcers. In addition to its antimicrobial actions, it inhibits the activity of pepsin, increases secretion of mucus, and interacts with glycoproteins in necrotic mucosal tissue to coat and protect the ulcer.</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58602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48447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4138" y="627063"/>
            <a:ext cx="9172575" cy="666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819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5425" y="1848380"/>
            <a:ext cx="11506200" cy="5227906"/>
          </a:xfrm>
        </p:spPr>
        <p:txBody>
          <a:bodyPr/>
          <a:lstStyle/>
          <a:p>
            <a:pPr algn="just">
              <a:buFont typeface="Wingdings" pitchFamily="2" charset="2"/>
              <a:buChar char="v"/>
            </a:pPr>
            <a:r>
              <a:rPr lang="en-US" dirty="0" smtClean="0">
                <a:latin typeface="Times New Roman" pitchFamily="18" charset="0"/>
                <a:cs typeface="Times New Roman" pitchFamily="18" charset="0"/>
              </a:rPr>
              <a:t> Drugs </a:t>
            </a:r>
            <a:r>
              <a:rPr lang="en-US" dirty="0">
                <a:latin typeface="Times New Roman" pitchFamily="18" charset="0"/>
                <a:cs typeface="Times New Roman" pitchFamily="18" charset="0"/>
              </a:rPr>
              <a:t>used in the treatment of acid-peptic disorders</a:t>
            </a:r>
          </a:p>
          <a:p>
            <a:pPr marL="0" indent="0" algn="just">
              <a:buNone/>
            </a:pPr>
            <a:r>
              <a:rPr lang="en-US" dirty="0" smtClean="0">
                <a:latin typeface="Times New Roman" pitchFamily="18" charset="0"/>
                <a:cs typeface="Times New Roman" pitchFamily="18" charset="0"/>
              </a:rPr>
              <a:t>  may </a:t>
            </a:r>
            <a:r>
              <a:rPr lang="en-US" dirty="0">
                <a:latin typeface="Times New Roman" pitchFamily="18" charset="0"/>
                <a:cs typeface="Times New Roman" pitchFamily="18" charset="0"/>
              </a:rPr>
              <a:t>be divided into </a:t>
            </a:r>
            <a:r>
              <a:rPr lang="en-US" b="1" dirty="0">
                <a:solidFill>
                  <a:srgbClr val="00B050"/>
                </a:solidFill>
                <a:latin typeface="Times New Roman" pitchFamily="18" charset="0"/>
                <a:cs typeface="Times New Roman" pitchFamily="18" charset="0"/>
              </a:rPr>
              <a:t>two classes</a:t>
            </a:r>
            <a:r>
              <a:rPr lang="en-US" b="1" dirty="0" smtClean="0">
                <a:solidFill>
                  <a:srgbClr val="00B050"/>
                </a:solidFill>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agents that reduce </a:t>
            </a:r>
            <a:r>
              <a:rPr lang="en-US" dirty="0" err="1" smtClean="0">
                <a:latin typeface="Times New Roman" pitchFamily="18" charset="0"/>
                <a:cs typeface="Times New Roman" pitchFamily="18" charset="0"/>
              </a:rPr>
              <a:t>intragastric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acidity. </a:t>
            </a:r>
          </a:p>
          <a:p>
            <a:pPr algn="just"/>
            <a:r>
              <a:rPr lang="en-US" dirty="0" smtClean="0">
                <a:latin typeface="Times New Roman" pitchFamily="18" charset="0"/>
                <a:cs typeface="Times New Roman" pitchFamily="18" charset="0"/>
              </a:rPr>
              <a:t>agents </a:t>
            </a:r>
            <a:r>
              <a:rPr lang="en-US" dirty="0">
                <a:latin typeface="Times New Roman" pitchFamily="18" charset="0"/>
                <a:cs typeface="Times New Roman" pitchFamily="18" charset="0"/>
              </a:rPr>
              <a:t>that promote mucosal defense.</a:t>
            </a:r>
          </a:p>
        </p:txBody>
      </p:sp>
    </p:spTree>
    <p:extLst>
      <p:ext uri="{BB962C8B-B14F-4D97-AF65-F5344CB8AC3E}">
        <p14:creationId xmlns:p14="http://schemas.microsoft.com/office/powerpoint/2010/main" val="3881612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17232"/>
            <a:ext cx="11277600" cy="1320271"/>
          </a:xfrm>
        </p:spPr>
        <p:txBody>
          <a:bodyPr>
            <a:noAutofit/>
          </a:bodyPr>
          <a:lstStyle/>
          <a:p>
            <a:pPr algn="l"/>
            <a:r>
              <a:rPr lang="en-US" sz="4800" b="1" dirty="0">
                <a:solidFill>
                  <a:schemeClr val="accent6">
                    <a:lumMod val="75000"/>
                  </a:schemeClr>
                </a:solidFill>
              </a:rPr>
              <a:t>Drugs used to treat peptic ulcer disease</a:t>
            </a:r>
            <a:r>
              <a:rPr lang="en-US" sz="4800" dirty="0">
                <a:solidFill>
                  <a:schemeClr val="accent6">
                    <a:lumMod val="75000"/>
                  </a:schemeClr>
                </a:solidFill>
              </a:rPr>
              <a:t/>
            </a:r>
            <a:br>
              <a:rPr lang="en-US" sz="4800" dirty="0">
                <a:solidFill>
                  <a:schemeClr val="accent6">
                    <a:lumMod val="75000"/>
                  </a:schemeClr>
                </a:solidFill>
              </a:rPr>
            </a:br>
            <a:endParaRPr lang="en-US" sz="4800" dirty="0">
              <a:solidFill>
                <a:schemeClr val="accent6">
                  <a:lumMod val="75000"/>
                </a:schemeClr>
              </a:solidFill>
            </a:endParaRPr>
          </a:p>
        </p:txBody>
      </p:sp>
      <p:sp>
        <p:nvSpPr>
          <p:cNvPr id="3" name="Content Placeholder 2"/>
          <p:cNvSpPr>
            <a:spLocks noGrp="1"/>
          </p:cNvSpPr>
          <p:nvPr>
            <p:ph idx="1"/>
          </p:nvPr>
        </p:nvSpPr>
        <p:spPr>
          <a:xfrm>
            <a:off x="-99007" y="1496308"/>
            <a:ext cx="11781843" cy="5227906"/>
          </a:xfrm>
        </p:spPr>
        <p:txBody>
          <a:bodyPr>
            <a:noAutofit/>
          </a:bodyPr>
          <a:lstStyle/>
          <a:p>
            <a:pPr algn="just"/>
            <a:r>
              <a:rPr lang="en-US" sz="4500" dirty="0" smtClean="0">
                <a:latin typeface="Times New Roman" pitchFamily="18" charset="0"/>
                <a:cs typeface="Times New Roman" pitchFamily="18" charset="0"/>
              </a:rPr>
              <a:t>two </a:t>
            </a:r>
            <a:r>
              <a:rPr lang="en-US" sz="4500" dirty="0">
                <a:latin typeface="Times New Roman" pitchFamily="18" charset="0"/>
                <a:cs typeface="Times New Roman" pitchFamily="18" charset="0"/>
              </a:rPr>
              <a:t>main causes of peptic ulcer disease:</a:t>
            </a:r>
          </a:p>
          <a:p>
            <a:pPr marL="636508" indent="-636508" algn="just">
              <a:buAutoNum type="arabicPeriod"/>
            </a:pPr>
            <a:r>
              <a:rPr lang="en-US" sz="4500" dirty="0" smtClean="0">
                <a:latin typeface="Times New Roman" pitchFamily="18" charset="0"/>
                <a:cs typeface="Times New Roman" pitchFamily="18" charset="0"/>
              </a:rPr>
              <a:t>infection </a:t>
            </a:r>
            <a:r>
              <a:rPr lang="en-US" sz="4500" dirty="0">
                <a:latin typeface="Times New Roman" pitchFamily="18" charset="0"/>
                <a:cs typeface="Times New Roman" pitchFamily="18" charset="0"/>
              </a:rPr>
              <a:t>with </a:t>
            </a:r>
            <a:r>
              <a:rPr lang="en-US" sz="4500" b="1" u="sng" dirty="0">
                <a:latin typeface="Times New Roman" pitchFamily="18" charset="0"/>
                <a:cs typeface="Times New Roman" pitchFamily="18" charset="0"/>
              </a:rPr>
              <a:t>gram-negative Helicobacter pylori.</a:t>
            </a:r>
          </a:p>
          <a:p>
            <a:pPr marL="636508" indent="-636508" algn="just">
              <a:buAutoNum type="arabicPeriod"/>
            </a:pPr>
            <a:r>
              <a:rPr lang="en-US" sz="4500" dirty="0">
                <a:latin typeface="Times New Roman" pitchFamily="18" charset="0"/>
                <a:cs typeface="Times New Roman" pitchFamily="18" charset="0"/>
              </a:rPr>
              <a:t> the use of </a:t>
            </a:r>
            <a:r>
              <a:rPr lang="en-US" sz="4500" b="1" u="sng" dirty="0" err="1">
                <a:latin typeface="Times New Roman" pitchFamily="18" charset="0"/>
                <a:cs typeface="Times New Roman" pitchFamily="18" charset="0"/>
              </a:rPr>
              <a:t>nonsteroidal</a:t>
            </a:r>
            <a:r>
              <a:rPr lang="en-US" sz="4500" b="1" u="sng" dirty="0">
                <a:latin typeface="Times New Roman" pitchFamily="18" charset="0"/>
                <a:cs typeface="Times New Roman" pitchFamily="18" charset="0"/>
              </a:rPr>
              <a:t> anti-inflammatory drugs (NSAIDs). </a:t>
            </a:r>
          </a:p>
          <a:p>
            <a:pPr algn="just"/>
            <a:r>
              <a:rPr lang="en-US" sz="4500" dirty="0">
                <a:latin typeface="Times New Roman" pitchFamily="18" charset="0"/>
                <a:cs typeface="Times New Roman" pitchFamily="18" charset="0"/>
              </a:rPr>
              <a:t>Increased hydrochloric acid (</a:t>
            </a:r>
            <a:r>
              <a:rPr lang="en-US" sz="4500" dirty="0" err="1">
                <a:latin typeface="Times New Roman" pitchFamily="18" charset="0"/>
                <a:cs typeface="Times New Roman" pitchFamily="18" charset="0"/>
              </a:rPr>
              <a:t>HCl</a:t>
            </a:r>
            <a:r>
              <a:rPr lang="en-US" sz="4500" dirty="0">
                <a:latin typeface="Times New Roman" pitchFamily="18" charset="0"/>
                <a:cs typeface="Times New Roman" pitchFamily="18" charset="0"/>
              </a:rPr>
              <a:t>) secretion and inadequate mucosal defense against gastric acid also play a role. </a:t>
            </a:r>
          </a:p>
          <a:p>
            <a:pPr algn="just"/>
            <a:endParaRPr lang="en-US" sz="4500" dirty="0">
              <a:latin typeface="Times New Roman" pitchFamily="18" charset="0"/>
              <a:cs typeface="Times New Roman" pitchFamily="18" charset="0"/>
            </a:endParaRPr>
          </a:p>
        </p:txBody>
      </p:sp>
    </p:spTree>
    <p:extLst>
      <p:ext uri="{BB962C8B-B14F-4D97-AF65-F5344CB8AC3E}">
        <p14:creationId xmlns:p14="http://schemas.microsoft.com/office/powerpoint/2010/main" val="857541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455612"/>
            <a:ext cx="11582400" cy="5227906"/>
          </a:xfrm>
        </p:spPr>
        <p:txBody>
          <a:bodyPr>
            <a:noAutofit/>
          </a:bodyPr>
          <a:lstStyle/>
          <a:p>
            <a:pPr algn="just">
              <a:lnSpc>
                <a:spcPct val="170000"/>
              </a:lnSpc>
            </a:pPr>
            <a:r>
              <a:rPr lang="en-US" sz="4800" b="1" dirty="0">
                <a:solidFill>
                  <a:srgbClr val="00B050"/>
                </a:solidFill>
                <a:latin typeface="Times New Roman" pitchFamily="18" charset="0"/>
                <a:cs typeface="Times New Roman" pitchFamily="18" charset="0"/>
              </a:rPr>
              <a:t>Treatment approaches include:</a:t>
            </a:r>
          </a:p>
          <a:p>
            <a:pPr marL="0" indent="0" algn="just">
              <a:lnSpc>
                <a:spcPct val="17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1. </a:t>
            </a:r>
            <a:r>
              <a:rPr lang="en-US" dirty="0">
                <a:latin typeface="Times New Roman" pitchFamily="18" charset="0"/>
                <a:cs typeface="Times New Roman" pitchFamily="18" charset="0"/>
              </a:rPr>
              <a:t>eradicating </a:t>
            </a:r>
            <a:r>
              <a:rPr lang="en-US" b="1" u="sng" dirty="0">
                <a:latin typeface="Times New Roman" pitchFamily="18" charset="0"/>
                <a:cs typeface="Times New Roman" pitchFamily="18" charset="0"/>
              </a:rPr>
              <a:t>the H. pylori infection.</a:t>
            </a:r>
          </a:p>
          <a:p>
            <a:pPr marL="0" indent="0" algn="just">
              <a:lnSpc>
                <a:spcPct val="170000"/>
              </a:lnSpc>
              <a:buNone/>
            </a:pPr>
            <a:r>
              <a:rPr lang="en-US" b="1" dirty="0">
                <a:latin typeface="Times New Roman" pitchFamily="18" charset="0"/>
                <a:cs typeface="Times New Roman" pitchFamily="18" charset="0"/>
              </a:rPr>
              <a:t> 2. </a:t>
            </a:r>
            <a:r>
              <a:rPr lang="en-US" dirty="0">
                <a:latin typeface="Times New Roman" pitchFamily="18" charset="0"/>
                <a:cs typeface="Times New Roman" pitchFamily="18" charset="0"/>
              </a:rPr>
              <a:t>reducing </a:t>
            </a:r>
            <a:r>
              <a:rPr lang="en-US" b="1" u="sng" dirty="0">
                <a:latin typeface="Times New Roman" pitchFamily="18" charset="0"/>
                <a:cs typeface="Times New Roman" pitchFamily="18" charset="0"/>
              </a:rPr>
              <a:t>secretion of gastric acid with the use of PPIs or H2-receptor antagonists. </a:t>
            </a:r>
          </a:p>
          <a:p>
            <a:pPr marL="0" indent="0" algn="just">
              <a:lnSpc>
                <a:spcPct val="17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3. </a:t>
            </a:r>
            <a:r>
              <a:rPr lang="en-US" dirty="0">
                <a:latin typeface="Times New Roman" pitchFamily="18" charset="0"/>
                <a:cs typeface="Times New Roman" pitchFamily="18" charset="0"/>
              </a:rPr>
              <a:t>providing agents that </a:t>
            </a:r>
            <a:r>
              <a:rPr lang="en-US" b="1" u="sng" dirty="0">
                <a:latin typeface="Times New Roman" pitchFamily="18" charset="0"/>
                <a:cs typeface="Times New Roman" pitchFamily="18" charset="0"/>
              </a:rPr>
              <a:t>protect the gastric mucosa from damage, such as </a:t>
            </a:r>
            <a:r>
              <a:rPr lang="en-US" b="1" i="1" u="sng" dirty="0">
                <a:latin typeface="Times New Roman" pitchFamily="18" charset="0"/>
                <a:cs typeface="Times New Roman" pitchFamily="18" charset="0"/>
              </a:rPr>
              <a:t>misoprostol </a:t>
            </a:r>
            <a:r>
              <a:rPr lang="en-US" b="1" u="sng" dirty="0">
                <a:latin typeface="Times New Roman" pitchFamily="18" charset="0"/>
                <a:cs typeface="Times New Roman" pitchFamily="18" charset="0"/>
              </a:rPr>
              <a:t>and </a:t>
            </a:r>
            <a:r>
              <a:rPr lang="en-US" b="1" i="1" u="sng" dirty="0" err="1">
                <a:latin typeface="Times New Roman" pitchFamily="18" charset="0"/>
                <a:cs typeface="Times New Roman" pitchFamily="18" charset="0"/>
              </a:rPr>
              <a:t>sucralfate</a:t>
            </a:r>
            <a:r>
              <a:rPr lang="en-US" b="1" i="1" u="sng" dirty="0">
                <a:latin typeface="Times New Roman" pitchFamily="18" charset="0"/>
                <a:cs typeface="Times New Roman" pitchFamily="18" charset="0"/>
              </a:rPr>
              <a:t>.</a:t>
            </a:r>
            <a:endParaRPr lang="en-US" b="1" u="sng" dirty="0">
              <a:latin typeface="Times New Roman" pitchFamily="18" charset="0"/>
              <a:cs typeface="Times New Roman" pitchFamily="18" charset="0"/>
            </a:endParaRPr>
          </a:p>
          <a:p>
            <a:pPr marL="0" indent="0" algn="just">
              <a:lnSpc>
                <a:spcPct val="170000"/>
              </a:lnSpc>
              <a:buNone/>
            </a:pPr>
            <a:r>
              <a:rPr lang="en-US" b="1" i="1" u="sng" dirty="0">
                <a:latin typeface="Times New Roman" pitchFamily="18" charset="0"/>
                <a:cs typeface="Times New Roman" pitchFamily="18" charset="0"/>
              </a:rPr>
              <a:t> </a:t>
            </a:r>
            <a:endParaRPr lang="en-US" b="1" u="sng" dirty="0">
              <a:latin typeface="Times New Roman" pitchFamily="18" charset="0"/>
              <a:cs typeface="Times New Roman" pitchFamily="18" charset="0"/>
            </a:endParaRPr>
          </a:p>
          <a:p>
            <a:pPr>
              <a:lnSpc>
                <a:spcPct val="170000"/>
              </a:lnSpc>
            </a:pPr>
            <a:endParaRPr lang="en-US" dirty="0"/>
          </a:p>
        </p:txBody>
      </p:sp>
    </p:spTree>
    <p:extLst>
      <p:ext uri="{BB962C8B-B14F-4D97-AF65-F5344CB8AC3E}">
        <p14:creationId xmlns:p14="http://schemas.microsoft.com/office/powerpoint/2010/main" val="3386198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 y="303212"/>
            <a:ext cx="11683365" cy="5227906"/>
          </a:xfrm>
        </p:spPr>
        <p:txBody>
          <a:bodyPr>
            <a:noAutofit/>
          </a:bodyPr>
          <a:lstStyle/>
          <a:p>
            <a:pPr marL="0" indent="0" algn="just">
              <a:buNone/>
            </a:pPr>
            <a:r>
              <a:rPr lang="en-US" b="1" dirty="0" smtClean="0">
                <a:solidFill>
                  <a:schemeClr val="accent6">
                    <a:lumMod val="75000"/>
                  </a:schemeClr>
                </a:solidFill>
                <a:latin typeface="Times New Roman" pitchFamily="18" charset="0"/>
                <a:cs typeface="Times New Roman" pitchFamily="18" charset="0"/>
              </a:rPr>
              <a:t>A</a:t>
            </a:r>
            <a:r>
              <a:rPr lang="en-US" b="1" dirty="0">
                <a:solidFill>
                  <a:schemeClr val="accent6">
                    <a:lumMod val="75000"/>
                  </a:schemeClr>
                </a:solidFill>
                <a:latin typeface="Times New Roman" pitchFamily="18" charset="0"/>
                <a:cs typeface="Times New Roman" pitchFamily="18" charset="0"/>
              </a:rPr>
              <a:t>. </a:t>
            </a:r>
            <a:r>
              <a:rPr lang="en-US" b="1" dirty="0" smtClean="0">
                <a:solidFill>
                  <a:schemeClr val="accent6">
                    <a:lumMod val="75000"/>
                  </a:schemeClr>
                </a:solidFill>
                <a:latin typeface="Times New Roman" pitchFamily="18" charset="0"/>
                <a:cs typeface="Times New Roman" pitchFamily="18" charset="0"/>
              </a:rPr>
              <a:t>Antimicrobial </a:t>
            </a:r>
            <a:r>
              <a:rPr lang="en-US" b="1" dirty="0">
                <a:solidFill>
                  <a:schemeClr val="accent6">
                    <a:lumMod val="75000"/>
                  </a:schemeClr>
                </a:solidFill>
                <a:latin typeface="Times New Roman" pitchFamily="18" charset="0"/>
                <a:cs typeface="Times New Roman" pitchFamily="18" charset="0"/>
              </a:rPr>
              <a:t>drugs</a:t>
            </a:r>
            <a:endParaRPr lang="en-US" dirty="0">
              <a:solidFill>
                <a:schemeClr val="accent6">
                  <a:lumMod val="75000"/>
                </a:schemeClr>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Eradication </a:t>
            </a:r>
            <a:r>
              <a:rPr lang="en-US" dirty="0">
                <a:latin typeface="Times New Roman" pitchFamily="18" charset="0"/>
                <a:cs typeface="Times New Roman" pitchFamily="18" charset="0"/>
              </a:rPr>
              <a:t>of H. pylori results in rapid healing of active ulcers and low recurrence.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possible </a:t>
            </a:r>
            <a:r>
              <a:rPr lang="en-US" dirty="0">
                <a:latin typeface="Times New Roman" pitchFamily="18" charset="0"/>
                <a:cs typeface="Times New Roman" pitchFamily="18" charset="0"/>
              </a:rPr>
              <a:t>with various combinations of antimicrobial drugs.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triple </a:t>
            </a:r>
            <a:r>
              <a:rPr lang="en-US" dirty="0">
                <a:latin typeface="Times New Roman" pitchFamily="18" charset="0"/>
                <a:cs typeface="Times New Roman" pitchFamily="18" charset="0"/>
              </a:rPr>
              <a:t>therapy consisting of a </a:t>
            </a:r>
            <a:r>
              <a:rPr lang="en-US" b="1" u="sng" dirty="0">
                <a:latin typeface="Times New Roman" pitchFamily="18" charset="0"/>
                <a:cs typeface="Times New Roman" pitchFamily="18" charset="0"/>
              </a:rPr>
              <a:t>PPI </a:t>
            </a:r>
            <a:r>
              <a:rPr lang="en-US" b="1" u="sng" dirty="0" smtClean="0">
                <a:latin typeface="Times New Roman" pitchFamily="18" charset="0"/>
                <a:cs typeface="Times New Roman" pitchFamily="18" charset="0"/>
              </a:rPr>
              <a:t>with </a:t>
            </a:r>
            <a:r>
              <a:rPr lang="en-US" b="1" i="1" u="sng" dirty="0">
                <a:latin typeface="Times New Roman" pitchFamily="18" charset="0"/>
                <a:cs typeface="Times New Roman" pitchFamily="18" charset="0"/>
              </a:rPr>
              <a:t>amoxicillin </a:t>
            </a:r>
            <a:r>
              <a:rPr lang="en-US" b="1" u="sng" dirty="0">
                <a:latin typeface="Times New Roman" pitchFamily="18" charset="0"/>
                <a:cs typeface="Times New Roman" pitchFamily="18" charset="0"/>
              </a:rPr>
              <a:t>(</a:t>
            </a:r>
            <a:r>
              <a:rPr lang="en-US" b="1" i="1" u="sng" dirty="0">
                <a:latin typeface="Times New Roman" pitchFamily="18" charset="0"/>
                <a:cs typeface="Times New Roman" pitchFamily="18" charset="0"/>
              </a:rPr>
              <a:t>metronidazole </a:t>
            </a:r>
            <a:r>
              <a:rPr lang="en-US" b="1" u="sng" dirty="0">
                <a:latin typeface="Times New Roman" pitchFamily="18" charset="0"/>
                <a:cs typeface="Times New Roman" pitchFamily="18" charset="0"/>
              </a:rPr>
              <a:t>may be used in </a:t>
            </a:r>
            <a:r>
              <a:rPr lang="en-US" b="1" i="1" u="sng" dirty="0">
                <a:latin typeface="Times New Roman" pitchFamily="18" charset="0"/>
                <a:cs typeface="Times New Roman" pitchFamily="18" charset="0"/>
              </a:rPr>
              <a:t>penicillin</a:t>
            </a:r>
            <a:r>
              <a:rPr lang="en-US" b="1" u="sng" dirty="0">
                <a:latin typeface="Times New Roman" pitchFamily="18" charset="0"/>
                <a:cs typeface="Times New Roman" pitchFamily="18" charset="0"/>
              </a:rPr>
              <a:t>-allergic patients)</a:t>
            </a:r>
            <a:r>
              <a:rPr lang="en-US" b="1" i="1" u="sng" dirty="0">
                <a:latin typeface="Times New Roman" pitchFamily="18" charset="0"/>
                <a:cs typeface="Times New Roman" pitchFamily="18" charset="0"/>
              </a:rPr>
              <a:t> </a:t>
            </a:r>
            <a:r>
              <a:rPr lang="en-US" b="1" u="sng" dirty="0">
                <a:latin typeface="Times New Roman" pitchFamily="18" charset="0"/>
                <a:cs typeface="Times New Roman" pitchFamily="18" charset="0"/>
              </a:rPr>
              <a:t>plus </a:t>
            </a:r>
            <a:r>
              <a:rPr lang="en-US" b="1" i="1" u="sng" dirty="0">
                <a:latin typeface="Times New Roman" pitchFamily="18" charset="0"/>
                <a:cs typeface="Times New Roman" pitchFamily="18" charset="0"/>
              </a:rPr>
              <a:t>clarithromycin </a:t>
            </a:r>
            <a:r>
              <a:rPr lang="en-US" b="1" u="sng" dirty="0" smtClean="0">
                <a:latin typeface="Times New Roman" pitchFamily="18" charset="0"/>
                <a:cs typeface="Times New Roman" pitchFamily="18" charset="0"/>
              </a:rPr>
              <a:t> </a:t>
            </a:r>
            <a:r>
              <a:rPr lang="en-US" b="1" u="sng" dirty="0">
                <a:solidFill>
                  <a:schemeClr val="tx2">
                    <a:lumMod val="60000"/>
                    <a:lumOff val="40000"/>
                  </a:schemeClr>
                </a:solidFill>
                <a:latin typeface="Times New Roman" pitchFamily="18" charset="0"/>
                <a:cs typeface="Times New Roman" pitchFamily="18" charset="0"/>
              </a:rPr>
              <a:t>therapy of choice</a:t>
            </a:r>
            <a:r>
              <a:rPr lang="en-US" dirty="0" smtClean="0">
                <a:solidFill>
                  <a:schemeClr val="tx2">
                    <a:lumMod val="60000"/>
                    <a:lumOff val="40000"/>
                  </a:schemeClr>
                </a:solidFill>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Quadruple therapy of</a:t>
            </a:r>
            <a:r>
              <a:rPr lang="en-US" i="1" dirty="0">
                <a:latin typeface="Times New Roman" pitchFamily="18" charset="0"/>
                <a:cs typeface="Times New Roman" pitchFamily="18" charset="0"/>
              </a:rPr>
              <a:t> </a:t>
            </a:r>
            <a:r>
              <a:rPr lang="en-US" b="1" i="1" u="sng" dirty="0">
                <a:latin typeface="Times New Roman" pitchFamily="18" charset="0"/>
                <a:cs typeface="Times New Roman" pitchFamily="18" charset="0"/>
              </a:rPr>
              <a:t>bismuth subsalicylate, metronidazole</a:t>
            </a:r>
            <a:r>
              <a:rPr lang="en-US" b="1" u="sng" dirty="0">
                <a:latin typeface="Times New Roman" pitchFamily="18" charset="0"/>
                <a:cs typeface="Times New Roman" pitchFamily="18" charset="0"/>
              </a:rPr>
              <a:t>, and </a:t>
            </a:r>
            <a:r>
              <a:rPr lang="en-US" b="1" i="1" u="sng" dirty="0">
                <a:latin typeface="Times New Roman" pitchFamily="18" charset="0"/>
                <a:cs typeface="Times New Roman" pitchFamily="18" charset="0"/>
              </a:rPr>
              <a:t>tetracycline </a:t>
            </a:r>
            <a:r>
              <a:rPr lang="en-US" b="1" u="sng" dirty="0">
                <a:latin typeface="Times New Roman" pitchFamily="18" charset="0"/>
                <a:cs typeface="Times New Roman" pitchFamily="18" charset="0"/>
              </a:rPr>
              <a:t>plus a PPI</a:t>
            </a:r>
            <a:r>
              <a:rPr lang="en-US" b="1" i="1" u="sng" dirty="0">
                <a:latin typeface="Times New Roman" pitchFamily="18" charset="0"/>
                <a:cs typeface="Times New Roman" pitchFamily="18" charset="0"/>
              </a:rPr>
              <a:t> </a:t>
            </a:r>
            <a:r>
              <a:rPr lang="en-US" b="1" u="sng" dirty="0">
                <a:latin typeface="Times New Roman" pitchFamily="18" charset="0"/>
                <a:cs typeface="Times New Roman" pitchFamily="18" charset="0"/>
              </a:rPr>
              <a:t>is another option. </a:t>
            </a:r>
            <a:endParaRPr lang="en-US" b="1" u="sng" dirty="0" smtClean="0">
              <a:latin typeface="Times New Roman" pitchFamily="18" charset="0"/>
              <a:cs typeface="Times New Roman" pitchFamily="18" charset="0"/>
            </a:endParaRPr>
          </a:p>
          <a:p>
            <a:pPr algn="just"/>
            <a:endParaRPr lang="en-US" b="1" u="sng" dirty="0">
              <a:latin typeface="Times New Roman" pitchFamily="18" charset="0"/>
              <a:cs typeface="Times New Roman" pitchFamily="18" charset="0"/>
            </a:endParaRPr>
          </a:p>
        </p:txBody>
      </p:sp>
    </p:spTree>
    <p:extLst>
      <p:ext uri="{BB962C8B-B14F-4D97-AF65-F5344CB8AC3E}">
        <p14:creationId xmlns:p14="http://schemas.microsoft.com/office/powerpoint/2010/main" val="2869566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379412"/>
            <a:ext cx="11582400" cy="7239000"/>
          </a:xfrm>
        </p:spPr>
        <p:txBody>
          <a:bodyPr>
            <a:normAutofit lnSpcReduction="10000"/>
          </a:bodyPr>
          <a:lstStyle/>
          <a:p>
            <a:pPr marL="0" indent="0" algn="just">
              <a:buNone/>
            </a:pPr>
            <a:r>
              <a:rPr lang="en-US" b="1" dirty="0">
                <a:solidFill>
                  <a:schemeClr val="accent6">
                    <a:lumMod val="75000"/>
                  </a:schemeClr>
                </a:solidFill>
                <a:latin typeface="Times New Roman" pitchFamily="18" charset="0"/>
                <a:cs typeface="Times New Roman" pitchFamily="18" charset="0"/>
              </a:rPr>
              <a:t>B. H2-receptor antagonists and regulation of gastric acid secretion</a:t>
            </a:r>
            <a:endParaRPr lang="en-US" dirty="0">
              <a:solidFill>
                <a:schemeClr val="accent6">
                  <a:lumMod val="75000"/>
                </a:schemeClr>
              </a:solidFill>
              <a:latin typeface="Times New Roman" pitchFamily="18" charset="0"/>
              <a:cs typeface="Times New Roman" pitchFamily="18" charset="0"/>
            </a:endParaRPr>
          </a:p>
          <a:p>
            <a:pPr algn="just"/>
            <a:r>
              <a:rPr lang="en-US" dirty="0">
                <a:latin typeface="Times New Roman" pitchFamily="18" charset="0"/>
                <a:cs typeface="Times New Roman" pitchFamily="18" charset="0"/>
              </a:rPr>
              <a:t>Gastric acid secretion is stimulated by acetylcholine, histamine, and gastrin</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receptor-mediated binding of acetylcholine, histamine, or gastrin results in the activation of protein kinases, which in turn stimulates the H+/K+-adenosine </a:t>
            </a:r>
            <a:r>
              <a:rPr lang="en-US" dirty="0" err="1">
                <a:latin typeface="Times New Roman" pitchFamily="18" charset="0"/>
                <a:cs typeface="Times New Roman" pitchFamily="18" charset="0"/>
              </a:rPr>
              <a:t>triphosphatase</a:t>
            </a:r>
            <a:r>
              <a:rPr lang="en-US" dirty="0">
                <a:latin typeface="Times New Roman" pitchFamily="18" charset="0"/>
                <a:cs typeface="Times New Roman" pitchFamily="18" charset="0"/>
              </a:rPr>
              <a:t> (ATPase) proton pump to secrete hydrogen </a:t>
            </a:r>
            <a:r>
              <a:rPr lang="en-US" dirty="0" smtClean="0">
                <a:latin typeface="Times New Roman" pitchFamily="18" charset="0"/>
                <a:cs typeface="Times New Roman" pitchFamily="18" charset="0"/>
              </a:rPr>
              <a:t>ions.</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By competitively blocking the binding of histamine to H2 receptors, these agents reduce the secretion of gastric acid. </a:t>
            </a:r>
          </a:p>
        </p:txBody>
      </p:sp>
    </p:spTree>
    <p:extLst>
      <p:ext uri="{BB962C8B-B14F-4D97-AF65-F5344CB8AC3E}">
        <p14:creationId xmlns:p14="http://schemas.microsoft.com/office/powerpoint/2010/main" val="2696378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5522" y="303212"/>
            <a:ext cx="9601703" cy="732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2279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947</TotalTime>
  <Words>1438</Words>
  <Application>Microsoft Office PowerPoint</Application>
  <PresentationFormat>Custom</PresentationFormat>
  <Paragraphs>111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Drugs acting on the GIT. </vt:lpstr>
      <vt:lpstr>PowerPoint Presentation</vt:lpstr>
      <vt:lpstr>Acid-peptic diseases</vt:lpstr>
      <vt:lpstr>PowerPoint Presentation</vt:lpstr>
      <vt:lpstr>Drugs used to treat peptic ulcer disease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acting on the GIT. </dc:title>
  <dc:creator>acer</dc:creator>
  <cp:lastModifiedBy>DR.Ahmed Saker 2o1O</cp:lastModifiedBy>
  <cp:revision>31</cp:revision>
  <dcterms:created xsi:type="dcterms:W3CDTF">2006-08-16T00:00:00Z</dcterms:created>
  <dcterms:modified xsi:type="dcterms:W3CDTF">2017-04-17T07:59:32Z</dcterms:modified>
</cp:coreProperties>
</file>